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6" r:id="rId2"/>
    <p:sldId id="358" r:id="rId3"/>
    <p:sldId id="376" r:id="rId4"/>
    <p:sldId id="377" r:id="rId5"/>
    <p:sldId id="378" r:id="rId6"/>
    <p:sldId id="379" r:id="rId7"/>
    <p:sldId id="380" r:id="rId8"/>
    <p:sldId id="510" r:id="rId9"/>
    <p:sldId id="511" r:id="rId10"/>
    <p:sldId id="512" r:id="rId11"/>
    <p:sldId id="513" r:id="rId12"/>
    <p:sldId id="432" r:id="rId13"/>
    <p:sldId id="425" r:id="rId14"/>
    <p:sldId id="426" r:id="rId15"/>
    <p:sldId id="428" r:id="rId16"/>
    <p:sldId id="433" r:id="rId17"/>
    <p:sldId id="447" r:id="rId18"/>
    <p:sldId id="436" r:id="rId19"/>
    <p:sldId id="437" r:id="rId20"/>
    <p:sldId id="438" r:id="rId21"/>
    <p:sldId id="439" r:id="rId22"/>
    <p:sldId id="448" r:id="rId23"/>
    <p:sldId id="440" r:id="rId24"/>
    <p:sldId id="441" r:id="rId25"/>
    <p:sldId id="442" r:id="rId26"/>
    <p:sldId id="443" r:id="rId27"/>
    <p:sldId id="444" r:id="rId28"/>
    <p:sldId id="445" r:id="rId29"/>
    <p:sldId id="516" r:id="rId30"/>
    <p:sldId id="517" r:id="rId31"/>
    <p:sldId id="453" r:id="rId32"/>
    <p:sldId id="454" r:id="rId33"/>
    <p:sldId id="459" r:id="rId34"/>
    <p:sldId id="518" r:id="rId35"/>
    <p:sldId id="462" r:id="rId36"/>
    <p:sldId id="463" r:id="rId37"/>
    <p:sldId id="461" r:id="rId38"/>
    <p:sldId id="465" r:id="rId39"/>
    <p:sldId id="466" r:id="rId40"/>
    <p:sldId id="467" r:id="rId41"/>
    <p:sldId id="468" r:id="rId42"/>
    <p:sldId id="519" r:id="rId43"/>
    <p:sldId id="472" r:id="rId44"/>
    <p:sldId id="473" r:id="rId45"/>
    <p:sldId id="477" r:id="rId46"/>
    <p:sldId id="476" r:id="rId47"/>
    <p:sldId id="479" r:id="rId48"/>
    <p:sldId id="481" r:id="rId49"/>
    <p:sldId id="482" r:id="rId50"/>
    <p:sldId id="521" r:id="rId51"/>
    <p:sldId id="485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7" r:id="rId61"/>
    <p:sldId id="496" r:id="rId62"/>
    <p:sldId id="487" r:id="rId63"/>
    <p:sldId id="498" r:id="rId64"/>
    <p:sldId id="499" r:id="rId65"/>
    <p:sldId id="500" r:id="rId66"/>
    <p:sldId id="501" r:id="rId67"/>
    <p:sldId id="502" r:id="rId68"/>
    <p:sldId id="503" r:id="rId69"/>
    <p:sldId id="514" r:id="rId70"/>
    <p:sldId id="515" r:id="rId71"/>
    <p:sldId id="504" r:id="rId72"/>
    <p:sldId id="505" r:id="rId73"/>
    <p:sldId id="506" r:id="rId74"/>
    <p:sldId id="507" r:id="rId75"/>
    <p:sldId id="385" r:id="rId76"/>
    <p:sldId id="508" r:id="rId77"/>
    <p:sldId id="50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01" autoAdjust="0"/>
    <p:restoredTop sz="94719"/>
  </p:normalViewPr>
  <p:slideViewPr>
    <p:cSldViewPr snapToObjects="1">
      <p:cViewPr varScale="1">
        <p:scale>
          <a:sx n="147" d="100"/>
          <a:sy n="147" d="100"/>
        </p:scale>
        <p:origin x="20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5D11C-A000-9242-84A9-48B920106DCB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F50B9-50D7-A24E-BE4E-8246FE27A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01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0213A-4496-8E41-939D-6D779164903A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E9A50-EED1-FA4E-868B-D30F9FDBA6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9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of </a:t>
            </a:r>
            <a:r>
              <a:rPr lang="en-US" dirty="0"/>
              <a:t>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Make sure to calculate all of the outputs and modified</a:t>
            </a:r>
            <a:r>
              <a:rPr lang="en-US" baseline="0" dirty="0"/>
              <a:t> errors *before* updating any of the model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6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Make sure to calculate all of the outputs and modified</a:t>
            </a:r>
            <a:r>
              <a:rPr lang="en-US" baseline="0" dirty="0"/>
              <a:t> errors *before* updating any of the model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6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Make sure to calculate all of the outputs and modified</a:t>
            </a:r>
            <a:r>
              <a:rPr lang="en-US" baseline="0" dirty="0"/>
              <a:t> errors *before* updating any of the model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2F46F2-2DB5-B444-9B44-650AAAF99CA0}" type="slidenum">
              <a:rPr lang="en-US"/>
              <a:pPr/>
              <a:t>75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often we view a slice</a:t>
            </a:r>
            <a:r>
              <a:rPr lang="en-US" baseline="0" dirty="0"/>
              <a:t> </a:t>
            </a:r>
            <a:r>
              <a:rPr lang="en-US" baseline="0"/>
              <a:t>of </a:t>
            </a:r>
            <a:r>
              <a:rPr lang="en-US"/>
              <a:t>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5E063-BD86-A24D-8676-37A35E7CCE3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5B511B-C64E-8B47-96AD-FD8637DDC681}" type="slidenum">
              <a:rPr lang="en-US"/>
              <a:pPr/>
              <a:t>8</a:t>
            </a:fld>
            <a:endParaRPr lang="en-US"/>
          </a:p>
        </p:txBody>
      </p:sp>
      <p:sp>
        <p:nvSpPr>
          <p:cNvPr id="378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4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267969-EEBE-A946-A56E-2F425E1BF0B3}" type="slidenum">
              <a:rPr lang="en-US"/>
              <a:pPr/>
              <a:t>10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E9A50-EED1-FA4E-868B-D30F9FDBA6F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7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917EA2-A314-044E-89FB-146EC50556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0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6FE768-D535-DB4F-A86D-18423950C428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0076733-97FC-644E-9C9E-BE83813A8A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oleObject" Target="../embeddings/oleObject14.bin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90.png"/><Relationship Id="rId5" Type="http://schemas.openxmlformats.org/officeDocument/2006/relationships/image" Target="../media/image15.emf"/><Relationship Id="rId10" Type="http://schemas.openxmlformats.org/officeDocument/2006/relationships/image" Target="../media/image17.e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9.png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6.png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17.emf"/><Relationship Id="rId5" Type="http://schemas.openxmlformats.org/officeDocument/2006/relationships/image" Target="../media/image29.e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35.png"/><Relationship Id="rId3" Type="http://schemas.openxmlformats.org/officeDocument/2006/relationships/oleObject" Target="../embeddings/oleObject34.bin"/><Relationship Id="rId7" Type="http://schemas.openxmlformats.org/officeDocument/2006/relationships/image" Target="../media/image41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4.emf"/><Relationship Id="rId5" Type="http://schemas.openxmlformats.org/officeDocument/2006/relationships/oleObject" Target="../embeddings/oleObject35.bin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31.emf"/><Relationship Id="rId9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35.emf"/><Relationship Id="rId10" Type="http://schemas.openxmlformats.org/officeDocument/2006/relationships/image" Target="../media/image46.png"/><Relationship Id="rId4" Type="http://schemas.openxmlformats.org/officeDocument/2006/relationships/oleObject" Target="../embeddings/oleObject39.bin"/><Relationship Id="rId9" Type="http://schemas.openxmlformats.org/officeDocument/2006/relationships/image" Target="../media/image37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50.bin"/><Relationship Id="rId26" Type="http://schemas.openxmlformats.org/officeDocument/2006/relationships/oleObject" Target="../embeddings/oleObject54.bin"/><Relationship Id="rId3" Type="http://schemas.openxmlformats.org/officeDocument/2006/relationships/image" Target="../media/image38.emf"/><Relationship Id="rId21" Type="http://schemas.openxmlformats.org/officeDocument/2006/relationships/image" Target="../media/image43.emf"/><Relationship Id="rId7" Type="http://schemas.openxmlformats.org/officeDocument/2006/relationships/image" Target="../media/image40.emf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31.emf"/><Relationship Id="rId25" Type="http://schemas.openxmlformats.org/officeDocument/2006/relationships/image" Target="../media/image33.emf"/><Relationship Id="rId2" Type="http://schemas.openxmlformats.org/officeDocument/2006/relationships/oleObject" Target="../embeddings/oleObject42.bin"/><Relationship Id="rId16" Type="http://schemas.openxmlformats.org/officeDocument/2006/relationships/oleObject" Target="../embeddings/oleObject49.bin"/><Relationship Id="rId20" Type="http://schemas.openxmlformats.org/officeDocument/2006/relationships/oleObject" Target="../embeddings/oleObject51.bin"/><Relationship Id="rId29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41.emf"/><Relationship Id="rId24" Type="http://schemas.openxmlformats.org/officeDocument/2006/relationships/oleObject" Target="../embeddings/oleObject53.bin"/><Relationship Id="rId32" Type="http://schemas.openxmlformats.org/officeDocument/2006/relationships/image" Target="../media/image55.png"/><Relationship Id="rId5" Type="http://schemas.openxmlformats.org/officeDocument/2006/relationships/image" Target="../media/image39.emf"/><Relationship Id="rId15" Type="http://schemas.openxmlformats.org/officeDocument/2006/relationships/image" Target="../media/image30.emf"/><Relationship Id="rId23" Type="http://schemas.openxmlformats.org/officeDocument/2006/relationships/image" Target="../media/image32.emf"/><Relationship Id="rId28" Type="http://schemas.openxmlformats.org/officeDocument/2006/relationships/oleObject" Target="../embeddings/oleObject55.bin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42.emf"/><Relationship Id="rId31" Type="http://schemas.openxmlformats.org/officeDocument/2006/relationships/image" Target="../media/image54.png"/><Relationship Id="rId4" Type="http://schemas.openxmlformats.org/officeDocument/2006/relationships/oleObject" Target="../embeddings/oleObject43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48.bin"/><Relationship Id="rId22" Type="http://schemas.openxmlformats.org/officeDocument/2006/relationships/oleObject" Target="../embeddings/oleObject52.bin"/><Relationship Id="rId27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61.bin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5" Type="http://schemas.openxmlformats.org/officeDocument/2006/relationships/image" Target="../media/image56.png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67.bin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69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image" Target="../media/image46.emf"/><Relationship Id="rId7" Type="http://schemas.openxmlformats.org/officeDocument/2006/relationships/image" Target="../media/image48.e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61.png"/><Relationship Id="rId5" Type="http://schemas.openxmlformats.org/officeDocument/2006/relationships/image" Target="../media/image47.emf"/><Relationship Id="rId10" Type="http://schemas.openxmlformats.org/officeDocument/2006/relationships/image" Target="../media/image52.png"/><Relationship Id="rId4" Type="http://schemas.openxmlformats.org/officeDocument/2006/relationships/oleObject" Target="../embeddings/oleObject71.bin"/><Relationship Id="rId9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63.png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53.emf"/><Relationship Id="rId1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7.emf"/><Relationship Id="rId12" Type="http://schemas.openxmlformats.org/officeDocument/2006/relationships/oleObject" Target="../embeddings/oleObject84.bin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59.emf"/><Relationship Id="rId5" Type="http://schemas.openxmlformats.org/officeDocument/2006/relationships/image" Target="../media/image56.emf"/><Relationship Id="rId15" Type="http://schemas.openxmlformats.org/officeDocument/2006/relationships/image" Target="../media/image61.emf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58.emf"/><Relationship Id="rId14" Type="http://schemas.openxmlformats.org/officeDocument/2006/relationships/oleObject" Target="../embeddings/oleObject8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3.e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60.emf"/><Relationship Id="rId4" Type="http://schemas.openxmlformats.org/officeDocument/2006/relationships/oleObject" Target="../embeddings/oleObject8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3.e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60.emf"/><Relationship Id="rId4" Type="http://schemas.openxmlformats.org/officeDocument/2006/relationships/oleObject" Target="../embeddings/oleObject90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3.emf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60.emf"/><Relationship Id="rId4" Type="http://schemas.openxmlformats.org/officeDocument/2006/relationships/oleObject" Target="../embeddings/oleObject9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3.e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60.emf"/><Relationship Id="rId4" Type="http://schemas.openxmlformats.org/officeDocument/2006/relationships/oleObject" Target="../embeddings/oleObject9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3.emf"/><Relationship Id="rId2" Type="http://schemas.openxmlformats.org/officeDocument/2006/relationships/oleObject" Target="../embeddings/oleObject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60.emf"/><Relationship Id="rId4" Type="http://schemas.openxmlformats.org/officeDocument/2006/relationships/oleObject" Target="../embeddings/oleObject99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3" Type="http://schemas.openxmlformats.org/officeDocument/2006/relationships/image" Target="../media/image62.emf"/><Relationship Id="rId7" Type="http://schemas.openxmlformats.org/officeDocument/2006/relationships/image" Target="../media/image63.e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60.emf"/><Relationship Id="rId10" Type="http://schemas.openxmlformats.org/officeDocument/2006/relationships/image" Target="../media/image64.emf"/><Relationship Id="rId4" Type="http://schemas.openxmlformats.org/officeDocument/2006/relationships/oleObject" Target="../embeddings/oleObject102.bin"/><Relationship Id="rId9" Type="http://schemas.openxmlformats.org/officeDocument/2006/relationships/oleObject" Target="../embeddings/oleObject105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10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107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image" Target="../media/image62.emf"/><Relationship Id="rId7" Type="http://schemas.openxmlformats.org/officeDocument/2006/relationships/image" Target="../media/image63.emf"/><Relationship Id="rId2" Type="http://schemas.openxmlformats.org/officeDocument/2006/relationships/oleObject" Target="../embeddings/oleObject10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60.emf"/><Relationship Id="rId10" Type="http://schemas.openxmlformats.org/officeDocument/2006/relationships/image" Target="../media/image64.emf"/><Relationship Id="rId4" Type="http://schemas.openxmlformats.org/officeDocument/2006/relationships/oleObject" Target="../embeddings/oleObject109.bin"/><Relationship Id="rId9" Type="http://schemas.openxmlformats.org/officeDocument/2006/relationships/oleObject" Target="../embeddings/oleObject112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3" Type="http://schemas.openxmlformats.org/officeDocument/2006/relationships/image" Target="../media/image62.emf"/><Relationship Id="rId7" Type="http://schemas.openxmlformats.org/officeDocument/2006/relationships/image" Target="../media/image64.e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60.emf"/><Relationship Id="rId4" Type="http://schemas.openxmlformats.org/officeDocument/2006/relationships/oleObject" Target="../embeddings/oleObject114.bin"/><Relationship Id="rId9" Type="http://schemas.openxmlformats.org/officeDocument/2006/relationships/oleObject" Target="../embeddings/oleObject117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11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11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12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121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8.emf"/><Relationship Id="rId7" Type="http://schemas.openxmlformats.org/officeDocument/2006/relationships/oleObject" Target="../embeddings/oleObject124.bin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12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126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David Kauchak</a:t>
            </a:r>
          </a:p>
          <a:p>
            <a:r>
              <a:rPr lang="en-US" dirty="0"/>
              <a:t>CS158 – 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762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/>
              <a:t>Training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240222" y="1754188"/>
            <a:ext cx="8001000" cy="2898775"/>
            <a:chOff x="0" y="1463"/>
            <a:chExt cx="5040" cy="1826"/>
          </a:xfrm>
        </p:grpSpPr>
        <p:sp>
          <p:nvSpPr>
            <p:cNvPr id="94232" name="Oval 5"/>
            <p:cNvSpPr>
              <a:spLocks noChangeAspect="1" noChangeArrowheads="1"/>
            </p:cNvSpPr>
            <p:nvPr/>
          </p:nvSpPr>
          <p:spPr bwMode="auto">
            <a:xfrm>
              <a:off x="1559" y="1463"/>
              <a:ext cx="697" cy="6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3" name="Text Box 8"/>
            <p:cNvSpPr txBox="1">
              <a:spLocks noChangeArrowheads="1"/>
            </p:cNvSpPr>
            <p:nvPr/>
          </p:nvSpPr>
          <p:spPr bwMode="auto">
            <a:xfrm>
              <a:off x="0" y="1689"/>
              <a:ext cx="7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Input x</a:t>
              </a:r>
              <a:r>
                <a:rPr lang="en-US" sz="1800" baseline="-25000"/>
                <a:t>1</a:t>
              </a:r>
            </a:p>
          </p:txBody>
        </p:sp>
        <p:sp>
          <p:nvSpPr>
            <p:cNvPr id="94234" name="Oval 10"/>
            <p:cNvSpPr>
              <a:spLocks noChangeAspect="1" noChangeArrowheads="1"/>
            </p:cNvSpPr>
            <p:nvPr/>
          </p:nvSpPr>
          <p:spPr bwMode="auto">
            <a:xfrm>
              <a:off x="3335" y="1920"/>
              <a:ext cx="697" cy="6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5" name="Oval 11"/>
            <p:cNvSpPr>
              <a:spLocks noChangeAspect="1" noChangeArrowheads="1"/>
            </p:cNvSpPr>
            <p:nvPr/>
          </p:nvSpPr>
          <p:spPr bwMode="auto">
            <a:xfrm>
              <a:off x="1607" y="2592"/>
              <a:ext cx="697" cy="6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6" name="Text Box 12"/>
            <p:cNvSpPr txBox="1">
              <a:spLocks noChangeArrowheads="1"/>
            </p:cNvSpPr>
            <p:nvPr/>
          </p:nvSpPr>
          <p:spPr bwMode="auto">
            <a:xfrm>
              <a:off x="0" y="2889"/>
              <a:ext cx="7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Input x</a:t>
              </a:r>
              <a:r>
                <a:rPr lang="en-US" sz="1800" baseline="-25000"/>
                <a:t>2</a:t>
              </a:r>
            </a:p>
          </p:txBody>
        </p:sp>
        <p:sp>
          <p:nvSpPr>
            <p:cNvPr id="94237" name="Text Box 13"/>
            <p:cNvSpPr txBox="1">
              <a:spLocks noChangeArrowheads="1"/>
            </p:cNvSpPr>
            <p:nvPr/>
          </p:nvSpPr>
          <p:spPr bwMode="auto">
            <a:xfrm>
              <a:off x="672" y="1507"/>
              <a:ext cx="18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FF0000"/>
                  </a:solidFill>
                </a:rPr>
                <a:t>?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endParaRPr lang="en-US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94238" name="Line 16"/>
            <p:cNvSpPr>
              <a:spLocks noChangeShapeType="1"/>
            </p:cNvSpPr>
            <p:nvPr/>
          </p:nvSpPr>
          <p:spPr bwMode="auto">
            <a:xfrm>
              <a:off x="624" y="1824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39" name="Line 17"/>
            <p:cNvSpPr>
              <a:spLocks noChangeShapeType="1"/>
            </p:cNvSpPr>
            <p:nvPr/>
          </p:nvSpPr>
          <p:spPr bwMode="auto">
            <a:xfrm>
              <a:off x="624" y="1920"/>
              <a:ext cx="96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0" name="Line 18"/>
            <p:cNvSpPr>
              <a:spLocks noChangeShapeType="1"/>
            </p:cNvSpPr>
            <p:nvPr/>
          </p:nvSpPr>
          <p:spPr bwMode="auto">
            <a:xfrm>
              <a:off x="624" y="2976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1" name="Line 19"/>
            <p:cNvSpPr>
              <a:spLocks noChangeShapeType="1"/>
            </p:cNvSpPr>
            <p:nvPr/>
          </p:nvSpPr>
          <p:spPr bwMode="auto">
            <a:xfrm flipV="1">
              <a:off x="624" y="1920"/>
              <a:ext cx="864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8" name="Line 26"/>
            <p:cNvSpPr>
              <a:spLocks noChangeShapeType="1"/>
            </p:cNvSpPr>
            <p:nvPr/>
          </p:nvSpPr>
          <p:spPr bwMode="auto">
            <a:xfrm>
              <a:off x="2304" y="1872"/>
              <a:ext cx="100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49" name="Line 27"/>
            <p:cNvSpPr>
              <a:spLocks noChangeShapeType="1"/>
            </p:cNvSpPr>
            <p:nvPr/>
          </p:nvSpPr>
          <p:spPr bwMode="auto">
            <a:xfrm flipV="1">
              <a:off x="2352" y="2448"/>
              <a:ext cx="100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50" name="Line 28"/>
            <p:cNvSpPr>
              <a:spLocks noChangeShapeType="1"/>
            </p:cNvSpPr>
            <p:nvPr/>
          </p:nvSpPr>
          <p:spPr bwMode="auto">
            <a:xfrm>
              <a:off x="4080" y="2304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4346" name="Group 7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403352"/>
              </p:ext>
            </p:extLst>
          </p:nvPr>
        </p:nvGraphicFramePr>
        <p:xfrm>
          <a:off x="5927230" y="4343400"/>
          <a:ext cx="2971800" cy="2286000"/>
        </p:xfrm>
        <a:graphic>
          <a:graphicData uri="http://schemas.openxmlformats.org/drawingml/2006/table">
            <a:tbl>
              <a:tblPr/>
              <a:tblGrid>
                <a:gridCol w="63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xor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4231" name="Rectangle 75"/>
          <p:cNvSpPr>
            <a:spLocks noChangeArrowheads="1"/>
          </p:cNvSpPr>
          <p:nvPr/>
        </p:nvSpPr>
        <p:spPr bwMode="auto">
          <a:xfrm>
            <a:off x="6629400" y="2362200"/>
            <a:ext cx="2011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Output = x</a:t>
            </a:r>
            <a:r>
              <a:rPr lang="en-US" sz="1800" baseline="-25000"/>
              <a:t>1</a:t>
            </a:r>
            <a:r>
              <a:rPr lang="en-US" sz="1800" b="1"/>
              <a:t> xor </a:t>
            </a:r>
            <a:r>
              <a:rPr lang="en-US" sz="1800"/>
              <a:t>x</a:t>
            </a:r>
            <a:r>
              <a:rPr lang="en-US" sz="1800" baseline="-25000"/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48000" y="2066764"/>
            <a:ext cx="498276" cy="438471"/>
            <a:chOff x="2951262" y="2307211"/>
            <a:chExt cx="498276" cy="438471"/>
          </a:xfrm>
        </p:grpSpPr>
        <p:cxnSp>
          <p:nvCxnSpPr>
            <p:cNvPr id="28" name="Straight Connector 27"/>
            <p:cNvCxnSpPr/>
            <p:nvPr/>
          </p:nvCxnSpPr>
          <p:spPr>
            <a:xfrm flipH="1">
              <a:off x="3200400" y="2307211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200400" y="2307211"/>
              <a:ext cx="0" cy="43598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951262" y="2745682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048000" y="3860640"/>
            <a:ext cx="498276" cy="438471"/>
            <a:chOff x="2951262" y="2307211"/>
            <a:chExt cx="498276" cy="438471"/>
          </a:xfrm>
        </p:grpSpPr>
        <p:cxnSp>
          <p:nvCxnSpPr>
            <p:cNvPr id="32" name="Straight Connector 31"/>
            <p:cNvCxnSpPr/>
            <p:nvPr/>
          </p:nvCxnSpPr>
          <p:spPr>
            <a:xfrm flipH="1">
              <a:off x="3200400" y="2307211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200400" y="2307211"/>
              <a:ext cx="0" cy="43598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2951262" y="2745682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791200" y="2792093"/>
            <a:ext cx="498276" cy="438471"/>
            <a:chOff x="2951262" y="2307211"/>
            <a:chExt cx="498276" cy="438471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3200400" y="2307211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200400" y="2307211"/>
              <a:ext cx="0" cy="43598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2951262" y="2745682"/>
              <a:ext cx="24913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Box 13"/>
          <p:cNvSpPr txBox="1">
            <a:spLocks noChangeArrowheads="1"/>
          </p:cNvSpPr>
          <p:nvPr/>
        </p:nvSpPr>
        <p:spPr bwMode="auto">
          <a:xfrm>
            <a:off x="1491448" y="2403476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1383222" y="3200471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1638292" y="3662434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2" name="Text Box 13"/>
          <p:cNvSpPr txBox="1">
            <a:spLocks noChangeArrowheads="1"/>
          </p:cNvSpPr>
          <p:nvPr/>
        </p:nvSpPr>
        <p:spPr bwMode="auto">
          <a:xfrm>
            <a:off x="4289934" y="2096294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4564587" y="3694113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9826" y="2831068"/>
            <a:ext cx="55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b=?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36456" y="4659868"/>
            <a:ext cx="55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b=?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95537" y="3593068"/>
            <a:ext cx="55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b=?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803" y="5786735"/>
            <a:ext cx="385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we learn the weights?</a:t>
            </a:r>
          </a:p>
        </p:txBody>
      </p:sp>
    </p:spTree>
    <p:extLst>
      <p:ext uri="{BB962C8B-B14F-4D97-AF65-F5344CB8AC3E}">
        <p14:creationId xmlns:p14="http://schemas.microsoft.com/office/powerpoint/2010/main" val="311067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multilayer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FF6600"/>
                </a:solidFill>
              </a:rPr>
              <a:t>Challenge:</a:t>
            </a:r>
            <a:r>
              <a:rPr lang="en-US" sz="2400" dirty="0"/>
              <a:t> for multilayer networks, we don’t know what the expected output/error is for the internal nodes!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7200" y="4750833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expected output?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369238" y="4708712"/>
            <a:ext cx="1752600" cy="533400"/>
          </a:xfrm>
          <a:prstGeom prst="rect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43000" y="61722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perceptron/</a:t>
            </a:r>
            <a:br>
              <a:rPr lang="en-US" dirty="0">
                <a:solidFill>
                  <a:srgbClr val="FF6600"/>
                </a:solidFill>
              </a:rPr>
            </a:br>
            <a:r>
              <a:rPr lang="en-US" dirty="0">
                <a:solidFill>
                  <a:srgbClr val="FF6600"/>
                </a:solidFill>
              </a:rPr>
              <a:t>linear model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69864" y="6244152"/>
            <a:ext cx="208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neural network</a:t>
            </a:r>
          </a:p>
        </p:txBody>
      </p:sp>
      <p:sp>
        <p:nvSpPr>
          <p:cNvPr id="71" name="Oval 12"/>
          <p:cNvSpPr>
            <a:spLocks noChangeArrowheads="1"/>
          </p:cNvSpPr>
          <p:nvPr/>
        </p:nvSpPr>
        <p:spPr bwMode="auto">
          <a:xfrm>
            <a:off x="1797237" y="5226237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2" name="Straight Arrow Connector 71"/>
          <p:cNvCxnSpPr>
            <a:endCxn id="71" idx="1"/>
          </p:cNvCxnSpPr>
          <p:nvPr/>
        </p:nvCxnSpPr>
        <p:spPr bwMode="auto">
          <a:xfrm rot="16200000" flipH="1">
            <a:off x="1333500" y="4762500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endCxn id="71" idx="0"/>
          </p:cNvCxnSpPr>
          <p:nvPr/>
        </p:nvCxnSpPr>
        <p:spPr bwMode="auto">
          <a:xfrm rot="5400000">
            <a:off x="1682937" y="4959537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Straight Arrow Connector 73"/>
          <p:cNvCxnSpPr>
            <a:endCxn id="71" idx="7"/>
          </p:cNvCxnSpPr>
          <p:nvPr/>
        </p:nvCxnSpPr>
        <p:spPr bwMode="auto">
          <a:xfrm rot="5400000">
            <a:off x="1943100" y="4762500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1" idx="4"/>
          </p:cNvCxnSpPr>
          <p:nvPr/>
        </p:nvCxnSpPr>
        <p:spPr bwMode="auto">
          <a:xfrm rot="5400000">
            <a:off x="1797237" y="5683437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1369654" y="478161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76400" y="46482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023571" y="46482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9" name="Oval 12"/>
          <p:cNvSpPr>
            <a:spLocks noChangeArrowheads="1"/>
          </p:cNvSpPr>
          <p:nvPr/>
        </p:nvSpPr>
        <p:spPr bwMode="auto">
          <a:xfrm>
            <a:off x="6521637" y="48006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Oval 12"/>
          <p:cNvSpPr>
            <a:spLocks noChangeArrowheads="1"/>
          </p:cNvSpPr>
          <p:nvPr/>
        </p:nvSpPr>
        <p:spPr bwMode="auto">
          <a:xfrm>
            <a:off x="7131237" y="48006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12"/>
          <p:cNvSpPr>
            <a:spLocks noChangeArrowheads="1"/>
          </p:cNvSpPr>
          <p:nvPr/>
        </p:nvSpPr>
        <p:spPr bwMode="auto">
          <a:xfrm>
            <a:off x="7740837" y="48006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Oval 12"/>
          <p:cNvSpPr>
            <a:spLocks noChangeArrowheads="1"/>
          </p:cNvSpPr>
          <p:nvPr/>
        </p:nvSpPr>
        <p:spPr bwMode="auto">
          <a:xfrm>
            <a:off x="7131237" y="5638802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" name="Straight Arrow Connector 82"/>
          <p:cNvCxnSpPr>
            <a:stCxn id="79" idx="5"/>
            <a:endCxn id="82" idx="1"/>
          </p:cNvCxnSpPr>
          <p:nvPr/>
        </p:nvCxnSpPr>
        <p:spPr bwMode="auto">
          <a:xfrm rot="16200000" flipH="1">
            <a:off x="6667500" y="5175065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/>
          <p:cNvCxnSpPr>
            <a:stCxn id="80" idx="4"/>
            <a:endCxn id="82" idx="0"/>
          </p:cNvCxnSpPr>
          <p:nvPr/>
        </p:nvCxnSpPr>
        <p:spPr bwMode="auto">
          <a:xfrm rot="5400000">
            <a:off x="7016937" y="5372102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Straight Arrow Connector 84"/>
          <p:cNvCxnSpPr>
            <a:stCxn id="81" idx="3"/>
            <a:endCxn id="82" idx="7"/>
          </p:cNvCxnSpPr>
          <p:nvPr/>
        </p:nvCxnSpPr>
        <p:spPr bwMode="auto">
          <a:xfrm rot="5400000">
            <a:off x="7277100" y="5175065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Straight Arrow Connector 85"/>
          <p:cNvCxnSpPr>
            <a:endCxn id="79" idx="0"/>
          </p:cNvCxnSpPr>
          <p:nvPr/>
        </p:nvCxnSpPr>
        <p:spPr bwMode="auto">
          <a:xfrm rot="16200000" flipH="1">
            <a:off x="6293037" y="4419602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7" name="Straight Arrow Connector 86"/>
          <p:cNvCxnSpPr>
            <a:endCxn id="79" idx="0"/>
          </p:cNvCxnSpPr>
          <p:nvPr/>
        </p:nvCxnSpPr>
        <p:spPr bwMode="auto">
          <a:xfrm rot="5400000">
            <a:off x="6483537" y="4381502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rot="16200000" flipH="1">
            <a:off x="6902637" y="441960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/>
          <p:nvPr/>
        </p:nvCxnSpPr>
        <p:spPr bwMode="auto">
          <a:xfrm rot="5400000">
            <a:off x="7093137" y="4381501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 rot="16200000" flipH="1">
            <a:off x="7512237" y="4419602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rot="5400000">
            <a:off x="7702737" y="4381502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82" idx="4"/>
          </p:cNvCxnSpPr>
          <p:nvPr/>
        </p:nvCxnSpPr>
        <p:spPr bwMode="auto">
          <a:xfrm rot="5400000">
            <a:off x="7131237" y="609600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6657122" y="5193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010400" y="51054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357571" y="51170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509971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772400" y="42026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162800" y="42026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934200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553200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248400" y="41910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352800" y="3810000"/>
            <a:ext cx="3564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do we learn these weights?</a:t>
            </a:r>
          </a:p>
        </p:txBody>
      </p:sp>
    </p:spTree>
    <p:extLst>
      <p:ext uri="{BB962C8B-B14F-4D97-AF65-F5344CB8AC3E}">
        <p14:creationId xmlns:p14="http://schemas.microsoft.com/office/powerpoint/2010/main" val="104067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Gradient descent method for learning weights by optimizing a loss function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weights for the output layer based on the error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</p:spTree>
    <p:extLst>
      <p:ext uri="{BB962C8B-B14F-4D97-AF65-F5344CB8AC3E}">
        <p14:creationId xmlns:p14="http://schemas.microsoft.com/office/powerpoint/2010/main" val="321111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7620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3716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19812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3716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9078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257300" y="43815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5174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5334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7239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143000" y="342899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333500" y="339089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7526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19431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371600" y="510540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62000" y="4114800"/>
            <a:ext cx="16002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44958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calculate the actual error here</a:t>
            </a:r>
          </a:p>
        </p:txBody>
      </p:sp>
    </p:spTree>
    <p:extLst>
      <p:ext uri="{BB962C8B-B14F-4D97-AF65-F5344CB8AC3E}">
        <p14:creationId xmlns:p14="http://schemas.microsoft.com/office/powerpoint/2010/main" val="3827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7620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3716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1981200" y="3810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371600" y="4648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9078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257300" y="43815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517463" y="418446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5334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7239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143000" y="342899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333500" y="339089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752600" y="342900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1943100" y="33909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371600" y="510540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685800" y="3048000"/>
            <a:ext cx="18288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0" y="3200399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idea: propagate the error back to this layer</a:t>
            </a:r>
          </a:p>
        </p:txBody>
      </p:sp>
    </p:spTree>
    <p:extLst>
      <p:ext uri="{BB962C8B-B14F-4D97-AF65-F5344CB8AC3E}">
        <p14:creationId xmlns:p14="http://schemas.microsoft.com/office/powerpoint/2010/main" val="19396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9030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5126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1222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512613" y="37949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10488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398313" y="352822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6584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6744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8649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284013" y="257571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474513" y="253761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8936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0841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512613" y="425212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50613" y="2118520"/>
            <a:ext cx="19050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03013" y="3337720"/>
            <a:ext cx="1524000" cy="1219200"/>
          </a:xfrm>
          <a:prstGeom prst="ellipse">
            <a:avLst/>
          </a:prstGeom>
          <a:solidFill>
            <a:srgbClr val="FF6600">
              <a:alpha val="43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94013" y="2651920"/>
            <a:ext cx="762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8" name="Straight Arrow Connector 27"/>
          <p:cNvCxnSpPr>
            <a:stCxn id="26" idx="4"/>
          </p:cNvCxnSpPr>
          <p:nvPr/>
        </p:nvCxnSpPr>
        <p:spPr bwMode="auto">
          <a:xfrm rot="5400000">
            <a:off x="5055913" y="38330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25" idx="6"/>
          </p:cNvCxnSpPr>
          <p:nvPr/>
        </p:nvCxnSpPr>
        <p:spPr bwMode="auto">
          <a:xfrm flipV="1">
            <a:off x="2427013" y="3337720"/>
            <a:ext cx="2590800" cy="609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627413" y="3490120"/>
            <a:ext cx="1295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error</a:t>
            </a:r>
          </a:p>
        </p:txBody>
      </p:sp>
      <p:cxnSp>
        <p:nvCxnSpPr>
          <p:cNvPr id="38" name="Straight Arrow Connector 37"/>
          <p:cNvCxnSpPr>
            <a:endCxn id="26" idx="1"/>
          </p:cNvCxnSpPr>
          <p:nvPr/>
        </p:nvCxnSpPr>
        <p:spPr bwMode="auto">
          <a:xfrm rot="16200000" flipH="1">
            <a:off x="4636813" y="2194720"/>
            <a:ext cx="721192" cy="416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endCxn id="26" idx="0"/>
          </p:cNvCxnSpPr>
          <p:nvPr/>
        </p:nvCxnSpPr>
        <p:spPr bwMode="auto">
          <a:xfrm rot="5400000">
            <a:off x="5055913" y="22328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endCxn id="26" idx="7"/>
          </p:cNvCxnSpPr>
          <p:nvPr/>
        </p:nvCxnSpPr>
        <p:spPr bwMode="auto">
          <a:xfrm rot="5400000">
            <a:off x="5592021" y="2118520"/>
            <a:ext cx="797392" cy="4925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4408213" y="211852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17813" y="188992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08413" y="203785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36713" y="478552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error for node is ~ </a:t>
            </a:r>
            <a:r>
              <a:rPr lang="en-US" sz="2400" b="1" dirty="0" err="1">
                <a:solidFill>
                  <a:srgbClr val="0000FF"/>
                </a:solidFill>
              </a:rPr>
              <a:t>w</a:t>
            </a:r>
            <a:r>
              <a:rPr lang="en-US" sz="2400" b="1" baseline="-25000" dirty="0" err="1">
                <a:solidFill>
                  <a:srgbClr val="0000FF"/>
                </a:solidFill>
              </a:rPr>
              <a:t>i</a:t>
            </a:r>
            <a:r>
              <a:rPr lang="en-US" sz="2400" b="1" dirty="0">
                <a:solidFill>
                  <a:srgbClr val="0000FF"/>
                </a:solidFill>
              </a:rPr>
              <a:t> * error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65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intuition</a:t>
            </a: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9030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5126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122213" y="29567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512613" y="379492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>
            <a:stCxn id="5" idx="5"/>
            <a:endCxn id="8" idx="1"/>
          </p:cNvCxnSpPr>
          <p:nvPr/>
        </p:nvCxnSpPr>
        <p:spPr bwMode="auto">
          <a:xfrm rot="16200000" flipH="1">
            <a:off x="10488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6" idx="4"/>
            <a:endCxn id="8" idx="0"/>
          </p:cNvCxnSpPr>
          <p:nvPr/>
        </p:nvCxnSpPr>
        <p:spPr bwMode="auto">
          <a:xfrm rot="5400000">
            <a:off x="1398313" y="352822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3"/>
            <a:endCxn id="8" idx="7"/>
          </p:cNvCxnSpPr>
          <p:nvPr/>
        </p:nvCxnSpPr>
        <p:spPr bwMode="auto">
          <a:xfrm rot="5400000">
            <a:off x="1658476" y="3331183"/>
            <a:ext cx="622674" cy="394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5" idx="0"/>
          </p:cNvCxnSpPr>
          <p:nvPr/>
        </p:nvCxnSpPr>
        <p:spPr bwMode="auto">
          <a:xfrm rot="16200000" flipH="1">
            <a:off x="6744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5" idx="0"/>
          </p:cNvCxnSpPr>
          <p:nvPr/>
        </p:nvCxnSpPr>
        <p:spPr bwMode="auto">
          <a:xfrm rot="5400000">
            <a:off x="8649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284013" y="2575719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1474513" y="2537619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1893613" y="2575720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084113" y="253762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</p:cNvCxnSpPr>
          <p:nvPr/>
        </p:nvCxnSpPr>
        <p:spPr bwMode="auto">
          <a:xfrm rot="5400000">
            <a:off x="1512613" y="425212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50613" y="2118520"/>
            <a:ext cx="1905000" cy="121920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817413" y="2194720"/>
            <a:ext cx="925787" cy="1219200"/>
          </a:xfrm>
          <a:prstGeom prst="ellipse">
            <a:avLst/>
          </a:prstGeom>
          <a:solidFill>
            <a:srgbClr val="FF6600">
              <a:alpha val="43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94013" y="2651920"/>
            <a:ext cx="762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8" name="Straight Arrow Connector 27"/>
          <p:cNvCxnSpPr>
            <a:stCxn id="26" idx="4"/>
          </p:cNvCxnSpPr>
          <p:nvPr/>
        </p:nvCxnSpPr>
        <p:spPr bwMode="auto">
          <a:xfrm rot="5400000">
            <a:off x="5055913" y="38330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627412" y="3490120"/>
            <a:ext cx="176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~w</a:t>
            </a:r>
            <a:r>
              <a:rPr lang="en-US" sz="2400" baseline="-25000" dirty="0">
                <a:solidFill>
                  <a:srgbClr val="0000FF"/>
                </a:solidFill>
              </a:rPr>
              <a:t>3</a:t>
            </a:r>
            <a:r>
              <a:rPr lang="en-US" sz="2400" dirty="0">
                <a:solidFill>
                  <a:srgbClr val="0000FF"/>
                </a:solidFill>
              </a:rPr>
              <a:t> * error</a:t>
            </a:r>
          </a:p>
        </p:txBody>
      </p:sp>
      <p:cxnSp>
        <p:nvCxnSpPr>
          <p:cNvPr id="38" name="Straight Arrow Connector 37"/>
          <p:cNvCxnSpPr>
            <a:endCxn id="26" idx="1"/>
          </p:cNvCxnSpPr>
          <p:nvPr/>
        </p:nvCxnSpPr>
        <p:spPr bwMode="auto">
          <a:xfrm rot="16200000" flipH="1">
            <a:off x="4636813" y="2194720"/>
            <a:ext cx="721192" cy="416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endCxn id="26" idx="0"/>
          </p:cNvCxnSpPr>
          <p:nvPr/>
        </p:nvCxnSpPr>
        <p:spPr bwMode="auto">
          <a:xfrm rot="5400000">
            <a:off x="5055913" y="2232820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endCxn id="26" idx="7"/>
          </p:cNvCxnSpPr>
          <p:nvPr/>
        </p:nvCxnSpPr>
        <p:spPr bwMode="auto">
          <a:xfrm rot="5400000">
            <a:off x="5592021" y="2118520"/>
            <a:ext cx="797392" cy="4925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4408213" y="211852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17813" y="188992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08413" y="203785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cxnSp>
        <p:nvCxnSpPr>
          <p:cNvPr id="4" name="Straight Arrow Connector 3"/>
          <p:cNvCxnSpPr>
            <a:stCxn id="25" idx="6"/>
          </p:cNvCxnSpPr>
          <p:nvPr/>
        </p:nvCxnSpPr>
        <p:spPr>
          <a:xfrm>
            <a:off x="2743200" y="2804320"/>
            <a:ext cx="2274613" cy="152399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17888" y="4997348"/>
            <a:ext cx="436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Calculate as normal, but weight the error</a:t>
            </a:r>
          </a:p>
        </p:txBody>
      </p:sp>
    </p:spTree>
    <p:extLst>
      <p:ext uri="{BB962C8B-B14F-4D97-AF65-F5344CB8AC3E}">
        <p14:creationId xmlns:p14="http://schemas.microsoft.com/office/powerpoint/2010/main" val="3674458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038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Gradient descent method for learning weights by optimizing a </a:t>
            </a:r>
            <a:r>
              <a:rPr lang="en-US" dirty="0">
                <a:solidFill>
                  <a:srgbClr val="FF6600"/>
                </a:solidFill>
              </a:rPr>
              <a:t>loss function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updates directly for the output layer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851013"/>
              </p:ext>
            </p:extLst>
          </p:nvPr>
        </p:nvGraphicFramePr>
        <p:xfrm>
          <a:off x="2813128" y="5714999"/>
          <a:ext cx="2139872" cy="79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700" imgH="431800" progId="Equation.3">
                  <p:embed/>
                </p:oleObj>
              </mc:Choice>
              <mc:Fallback>
                <p:oleObj name="Equation" r:id="rId2" imgW="1155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3128" y="5714999"/>
                        <a:ext cx="2139872" cy="79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05400" y="5867400"/>
            <a:ext cx="1598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squared error</a:t>
            </a:r>
          </a:p>
        </p:txBody>
      </p:sp>
    </p:spTree>
    <p:extLst>
      <p:ext uri="{BB962C8B-B14F-4D97-AF65-F5344CB8AC3E}">
        <p14:creationId xmlns:p14="http://schemas.microsoft.com/office/powerpoint/2010/main" val="33495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latin typeface="+mj-lt"/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latin typeface="+mj-lt"/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 k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11984" y="5105400"/>
            <a:ext cx="4372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many weights (ignore bias for now)?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18039" y="3137910"/>
            <a:ext cx="882445" cy="1409028"/>
          </a:xfrm>
          <a:prstGeom prst="rect">
            <a:avLst/>
          </a:prstGeom>
          <a:solidFill>
            <a:srgbClr val="FF0000">
              <a:alpha val="44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nodes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40269" y="5105400"/>
            <a:ext cx="2249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 weights: denote </a:t>
            </a:r>
            <a:r>
              <a:rPr lang="en-US" sz="2000" dirty="0" err="1">
                <a:solidFill>
                  <a:srgbClr val="0000FF"/>
                </a:solidFill>
              </a:rPr>
              <a:t>v</a:t>
            </a:r>
            <a:r>
              <a:rPr lang="en-US" sz="2000" baseline="-25000" dirty="0" err="1">
                <a:solidFill>
                  <a:srgbClr val="0000FF"/>
                </a:solidFill>
              </a:rPr>
              <a:t>k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29769" y="3015734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v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2367" y="3886200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v</a:t>
            </a:r>
            <a:r>
              <a:rPr lang="en-US" baseline="-25000" dirty="0" err="1">
                <a:solidFill>
                  <a:srgbClr val="0000FF"/>
                </a:solidFill>
              </a:rPr>
              <a:t>d</a:t>
            </a:r>
            <a:endParaRPr lang="en-US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5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Assignment 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Assignment 8 released on Monday.  Start ASAP!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72000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452" t="-6667" r="-645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nodes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8015" y="5105400"/>
            <a:ext cx="2176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many weights?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51920" y="2805150"/>
            <a:ext cx="1062680" cy="1843050"/>
          </a:xfrm>
          <a:prstGeom prst="rect">
            <a:avLst/>
          </a:prstGeom>
          <a:solidFill>
            <a:srgbClr val="FF0000">
              <a:alpha val="44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29769" y="3015734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2367" y="3886200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22038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4" name="Oval 3"/>
          <p:cNvSpPr/>
          <p:nvPr/>
        </p:nvSpPr>
        <p:spPr>
          <a:xfrm>
            <a:off x="2652684" y="2747664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52685" y="4195464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0484" y="3509664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2709" y="2743200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6509" y="4119265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3485" y="2974032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0117" y="4424065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1451920" y="3899910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33485" y="3137910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6" idx="1"/>
          </p:cNvCxnSpPr>
          <p:nvPr/>
        </p:nvCxnSpPr>
        <p:spPr>
          <a:xfrm>
            <a:off x="3218039" y="3305431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3"/>
          </p:cNvCxnSpPr>
          <p:nvPr/>
        </p:nvCxnSpPr>
        <p:spPr>
          <a:xfrm flipV="1">
            <a:off x="3315039" y="4075019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87804" y="3773401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32" y="3324999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392436" y="3227725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51920" y="3756755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34440" y="2362200"/>
            <a:ext cx="278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m: features/inputs</a:t>
            </a:r>
          </a:p>
          <a:p>
            <a:endParaRPr lang="en-US" sz="2400" dirty="0"/>
          </a:p>
          <a:p>
            <a:r>
              <a:rPr lang="en-US" sz="2400" dirty="0"/>
              <a:t>d: hidden nodes</a:t>
            </a:r>
          </a:p>
          <a:p>
            <a:endParaRPr lang="en-US" sz="2400" dirty="0"/>
          </a:p>
          <a:p>
            <a:r>
              <a:rPr lang="en-US" sz="2400" dirty="0" err="1">
                <a:cs typeface="Arial" panose="020B0604020202020204" pitchFamily="34" charset="0"/>
              </a:rPr>
              <a:t>h</a:t>
            </a:r>
            <a:r>
              <a:rPr lang="en-US" sz="2400" baseline="-25000" dirty="0" err="1">
                <a:cs typeface="Arial" panose="020B0604020202020204" pitchFamily="34" charset="0"/>
              </a:rPr>
              <a:t>k</a:t>
            </a:r>
            <a:r>
              <a:rPr lang="en-US" sz="2400" dirty="0"/>
              <a:t>: output from hidden nodes</a:t>
            </a:r>
          </a:p>
        </p:txBody>
      </p:sp>
      <p:cxnSp>
        <p:nvCxnSpPr>
          <p:cNvPr id="39" name="Curved Connector 38"/>
          <p:cNvCxnSpPr/>
          <p:nvPr/>
        </p:nvCxnSpPr>
        <p:spPr>
          <a:xfrm flipV="1">
            <a:off x="2781640" y="2939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flipV="1">
            <a:off x="2781640" y="43873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4305640" y="3701534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6600" y="2743200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6600" y="450746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" y="1828800"/>
            <a:ext cx="149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Notation: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1640" y="35720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302" y="3558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47612" y="5105400"/>
            <a:ext cx="2962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 * m: denote </a:t>
            </a:r>
            <a:r>
              <a:rPr lang="en-US" sz="2000" dirty="0" err="1">
                <a:solidFill>
                  <a:srgbClr val="0000FF"/>
                </a:solidFill>
              </a:rPr>
              <a:t>w</a:t>
            </a:r>
            <a:r>
              <a:rPr lang="en-US" sz="200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  <a:endParaRPr lang="en-US" sz="2000" baseline="-25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0000FF"/>
                </a:solidFill>
              </a:rPr>
              <a:t>first index = hidden node</a:t>
            </a:r>
          </a:p>
          <a:p>
            <a:r>
              <a:rPr lang="en-US" sz="2000" dirty="0">
                <a:solidFill>
                  <a:srgbClr val="0000FF"/>
                </a:solidFill>
              </a:rPr>
              <a:t>second index = feature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9769" y="3015734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2367" y="3886200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4276612" y="5082880"/>
            <a:ext cx="4410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0000FF"/>
                </a:solidFill>
              </a:rPr>
              <a:t>w</a:t>
            </a:r>
            <a:r>
              <a:rPr lang="en-US" sz="2000" baseline="-25000" dirty="0">
                <a:solidFill>
                  <a:srgbClr val="0000FF"/>
                </a:solidFill>
              </a:rPr>
              <a:t>23</a:t>
            </a:r>
            <a:r>
              <a:rPr lang="en-US" sz="2000" dirty="0">
                <a:solidFill>
                  <a:srgbClr val="0000FF"/>
                </a:solidFill>
              </a:rPr>
              <a:t>: weight from input 3 to hidden node 2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0000FF"/>
                </a:solidFill>
              </a:rPr>
              <a:t>w</a:t>
            </a:r>
            <a:r>
              <a:rPr lang="en-US" sz="2000" baseline="-25000" dirty="0">
                <a:solidFill>
                  <a:srgbClr val="0000FF"/>
                </a:solidFill>
              </a:rPr>
              <a:t>4</a:t>
            </a:r>
            <a:r>
              <a:rPr lang="en-US" sz="2000" dirty="0">
                <a:solidFill>
                  <a:srgbClr val="0000FF"/>
                </a:solidFill>
              </a:rPr>
              <a:t>: all the </a:t>
            </a:r>
            <a:r>
              <a:rPr lang="en-US" sz="2000" i="1" dirty="0">
                <a:solidFill>
                  <a:srgbClr val="0000FF"/>
                </a:solidFill>
              </a:rPr>
              <a:t>m</a:t>
            </a:r>
            <a:r>
              <a:rPr lang="en-US" sz="2000" dirty="0">
                <a:solidFill>
                  <a:srgbClr val="0000FF"/>
                </a:solidFill>
              </a:rPr>
              <a:t> weights associated with hidden node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2301" y="25702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baseline="-25000" dirty="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28800" y="28194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baseline="-25000" dirty="0">
                <a:solidFill>
                  <a:srgbClr val="0000FF"/>
                </a:solidFill>
              </a:rPr>
              <a:t>21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28800" y="313586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baseline="-25000" dirty="0">
                <a:solidFill>
                  <a:srgbClr val="0000FF"/>
                </a:solidFill>
              </a:rPr>
              <a:t>31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53753" y="4038600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w</a:t>
            </a:r>
            <a:r>
              <a:rPr lang="en-US" baseline="-25000" dirty="0" err="1">
                <a:solidFill>
                  <a:srgbClr val="0000FF"/>
                </a:solidFill>
              </a:rPr>
              <a:t>dm</a:t>
            </a:r>
            <a:endParaRPr lang="en-US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73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</a:rPr>
              <a:t>Gradient descent </a:t>
            </a:r>
            <a:r>
              <a:rPr lang="en-US" dirty="0"/>
              <a:t>method for learning weights by optimizing a 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updates directly for the output layer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17945"/>
              </p:ext>
            </p:extLst>
          </p:nvPr>
        </p:nvGraphicFramePr>
        <p:xfrm>
          <a:off x="2947988" y="26289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47988" y="26289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20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d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33600" y="5477413"/>
            <a:ext cx="423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</a:t>
            </a:r>
            <a:r>
              <a:rPr lang="en-US" sz="2400" i="1" dirty="0" err="1">
                <a:solidFill>
                  <a:srgbClr val="FF0000"/>
                </a:solidFill>
              </a:rPr>
              <a:t>h</a:t>
            </a:r>
            <a:r>
              <a:rPr lang="en-US" sz="2400" i="1" baseline="-25000" dirty="0" err="1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in terms of </a:t>
            </a:r>
            <a:r>
              <a:rPr lang="en-US" sz="2400" i="1" dirty="0">
                <a:solidFill>
                  <a:srgbClr val="FF0000"/>
                </a:solidFill>
              </a:rPr>
              <a:t>x</a:t>
            </a:r>
            <a:r>
              <a:rPr lang="en-US" sz="2400" dirty="0">
                <a:solidFill>
                  <a:srgbClr val="FF0000"/>
                </a:solidFill>
              </a:rPr>
              <a:t> and </a:t>
            </a:r>
            <a:r>
              <a:rPr lang="en-US" sz="2400" i="1" dirty="0">
                <a:solidFill>
                  <a:srgbClr val="FF0000"/>
                </a:solidFill>
              </a:rPr>
              <a:t>w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05397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d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449696"/>
              </p:ext>
            </p:extLst>
          </p:nvPr>
        </p:nvGraphicFramePr>
        <p:xfrm>
          <a:off x="2995613" y="5257800"/>
          <a:ext cx="23669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200" imgH="215900" progId="Equation.3">
                  <p:embed/>
                </p:oleObj>
              </mc:Choice>
              <mc:Fallback>
                <p:oleObj name="Equation" r:id="rId3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5613" y="5257800"/>
                        <a:ext cx="2366962" cy="60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200400" y="6096000"/>
            <a:ext cx="276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f</a:t>
            </a:r>
            <a:r>
              <a:rPr lang="en-US" sz="2000" dirty="0"/>
              <a:t> is the activation function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884804" y="4671645"/>
            <a:ext cx="1896996" cy="73855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C94573-555D-6344-8A56-6D31B10FEBA0}"/>
                  </a:ext>
                </a:extLst>
              </p:cNvPr>
              <p:cNvSpPr txBox="1"/>
              <p:nvPr/>
            </p:nvSpPr>
            <p:spPr>
              <a:xfrm>
                <a:off x="6781800" y="4059198"/>
                <a:ext cx="1955728" cy="875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C94573-555D-6344-8A56-6D31B10FE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4059198"/>
                <a:ext cx="1955728" cy="875111"/>
              </a:xfrm>
              <a:prstGeom prst="rect">
                <a:avLst/>
              </a:prstGeom>
              <a:blipFill>
                <a:blip r:embed="rId5"/>
                <a:stretch>
                  <a:fillRect l="-645" t="-114286" r="-1290" b="-16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33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d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151414"/>
              </p:ext>
            </p:extLst>
          </p:nvPr>
        </p:nvGraphicFramePr>
        <p:xfrm>
          <a:off x="2414588" y="5145088"/>
          <a:ext cx="3878262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85900" imgH="393700" progId="Equation.3">
                  <p:embed/>
                </p:oleObj>
              </mc:Choice>
              <mc:Fallback>
                <p:oleObj name="Equation" r:id="rId3" imgW="1485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4588" y="5145088"/>
                        <a:ext cx="3878262" cy="1027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012990" y="6296055"/>
            <a:ext cx="276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f</a:t>
            </a:r>
            <a:r>
              <a:rPr lang="en-US" sz="2000" dirty="0"/>
              <a:t> is the activation function </a:t>
            </a:r>
          </a:p>
        </p:txBody>
      </p:sp>
    </p:spTree>
    <p:extLst>
      <p:ext uri="{BB962C8B-B14F-4D97-AF65-F5344CB8AC3E}">
        <p14:creationId xmlns:p14="http://schemas.microsoft.com/office/powerpoint/2010/main" val="2530429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33600" y="5477413"/>
            <a:ext cx="415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</a:t>
            </a:r>
            <a:r>
              <a:rPr lang="en-US" sz="2400" i="1" dirty="0">
                <a:solidFill>
                  <a:srgbClr val="FF0000"/>
                </a:solidFill>
              </a:rPr>
              <a:t>out</a:t>
            </a:r>
            <a:r>
              <a:rPr lang="en-US" sz="2400" dirty="0">
                <a:solidFill>
                  <a:srgbClr val="FF0000"/>
                </a:solidFill>
              </a:rPr>
              <a:t> in terms of </a:t>
            </a:r>
            <a:r>
              <a:rPr lang="en-US" sz="2400" i="1" dirty="0">
                <a:solidFill>
                  <a:srgbClr val="FF0000"/>
                </a:solidFill>
              </a:rPr>
              <a:t>h</a:t>
            </a:r>
            <a:r>
              <a:rPr lang="en-US" sz="2400" dirty="0">
                <a:solidFill>
                  <a:srgbClr val="FF0000"/>
                </a:solidFill>
              </a:rPr>
              <a:t> and </a:t>
            </a:r>
            <a:r>
              <a:rPr lang="en-US" sz="2400" i="1" dirty="0">
                <a:solidFill>
                  <a:srgbClr val="FF0000"/>
                </a:solidFill>
              </a:rPr>
              <a:t>v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00206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Calculate outputs of all nodes</a:t>
            </a:r>
          </a:p>
        </p:txBody>
      </p:sp>
      <p:sp>
        <p:nvSpPr>
          <p:cNvPr id="4" name="Oval 3"/>
          <p:cNvSpPr/>
          <p:nvPr/>
        </p:nvSpPr>
        <p:spPr>
          <a:xfrm>
            <a:off x="3340004" y="27711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40005" y="42189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87804" y="35331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0029" y="27666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3829" y="41427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805" y="29974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07437" y="44475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139240" y="39233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20805" y="31613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3905359" y="33288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002359" y="40984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75124" y="37968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52" y="334844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2079756" y="32511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39240" y="37802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3468960" y="2962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468960" y="44107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992960" y="3724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3920" y="27666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3920" y="45309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8960" y="359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9622" y="3581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7089" y="30391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9687" y="39096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7875" y="25908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374" y="28399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374" y="31564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9327" y="40591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966083"/>
              </p:ext>
            </p:extLst>
          </p:nvPr>
        </p:nvGraphicFramePr>
        <p:xfrm>
          <a:off x="2819400" y="5057775"/>
          <a:ext cx="39814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700" imgH="393700" progId="Equation.3">
                  <p:embed/>
                </p:oleObj>
              </mc:Choice>
              <mc:Fallback>
                <p:oleObj name="Equation" r:id="rId3" imgW="1409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5057775"/>
                        <a:ext cx="3981450" cy="111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92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Calculate new weights for output layer</a:t>
            </a:r>
          </a:p>
        </p:txBody>
      </p:sp>
      <p:sp>
        <p:nvSpPr>
          <p:cNvPr id="6" name="Oval 5"/>
          <p:cNvSpPr/>
          <p:nvPr/>
        </p:nvSpPr>
        <p:spPr>
          <a:xfrm>
            <a:off x="3377267" y="306513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6" idx="1"/>
          </p:cNvCxnSpPr>
          <p:nvPr/>
        </p:nvCxnSpPr>
        <p:spPr>
          <a:xfrm>
            <a:off x="2494822" y="286090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3"/>
          </p:cNvCxnSpPr>
          <p:nvPr/>
        </p:nvCxnSpPr>
        <p:spPr>
          <a:xfrm flipV="1">
            <a:off x="2591822" y="363049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64587" y="332887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80015" y="288047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015" y="288047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345" r="-6349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urved Connector 20"/>
          <p:cNvCxnSpPr/>
          <p:nvPr/>
        </p:nvCxnSpPr>
        <p:spPr>
          <a:xfrm flipV="1">
            <a:off x="3582423" y="325700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27953" y="261360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7488" y="391774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30146" y="3201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06552" y="257120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v</a:t>
            </a:r>
            <a:r>
              <a:rPr lang="en-US" baseline="-25000" dirty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59150" y="344167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6600"/>
                </a:solidFill>
              </a:rPr>
              <a:t>v</a:t>
            </a:r>
            <a:r>
              <a:rPr lang="en-US" baseline="-25000" dirty="0" err="1">
                <a:solidFill>
                  <a:srgbClr val="FF6600"/>
                </a:solidFill>
              </a:rPr>
              <a:t>d</a:t>
            </a:r>
            <a:endParaRPr lang="en-US" baseline="-25000" dirty="0">
              <a:solidFill>
                <a:srgbClr val="FF6600"/>
              </a:solidFill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621599"/>
              </p:ext>
            </p:extLst>
          </p:nvPr>
        </p:nvGraphicFramePr>
        <p:xfrm>
          <a:off x="2795588" y="49530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431800" progId="Equation.3">
                  <p:embed/>
                </p:oleObj>
              </mc:Choice>
              <mc:Fallback>
                <p:oleObj name="Equation" r:id="rId3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5588" y="49530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066800" y="6101534"/>
            <a:ext cx="714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Want to take a small step towards decreasing loss. How?</a:t>
            </a:r>
          </a:p>
        </p:txBody>
      </p:sp>
    </p:spTree>
    <p:extLst>
      <p:ext uri="{BB962C8B-B14F-4D97-AF65-F5344CB8AC3E}">
        <p14:creationId xmlns:p14="http://schemas.microsoft.com/office/powerpoint/2010/main" val="3288435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4A47-E7F9-B741-BE0B-0671EAFC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derivative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/>
              <p:nvPr/>
            </p:nvSpPr>
            <p:spPr>
              <a:xfrm>
                <a:off x="914400" y="2472979"/>
                <a:ext cx="3000309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472979"/>
                <a:ext cx="3000309" cy="935000"/>
              </a:xfrm>
              <a:prstGeom prst="rect">
                <a:avLst/>
              </a:prstGeom>
              <a:blipFill>
                <a:blip r:embed="rId2"/>
                <a:stretch>
                  <a:fillRect l="-2954" t="-1333" r="-42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16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4953000" y="3429000"/>
            <a:ext cx="16764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6858000" y="2777067"/>
            <a:ext cx="213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Individual </a:t>
            </a:r>
            <a:r>
              <a:rPr lang="en-US" dirty="0" err="1">
                <a:solidFill>
                  <a:srgbClr val="FF6600"/>
                </a:solidFill>
              </a:rPr>
              <a:t>perceptrons</a:t>
            </a:r>
            <a:r>
              <a:rPr lang="en-US" dirty="0">
                <a:solidFill>
                  <a:srgbClr val="FF6600"/>
                </a:solidFill>
              </a:rPr>
              <a:t>/neurons</a:t>
            </a:r>
          </a:p>
        </p:txBody>
      </p:sp>
    </p:spTree>
    <p:extLst>
      <p:ext uri="{BB962C8B-B14F-4D97-AF65-F5344CB8AC3E}">
        <p14:creationId xmlns:p14="http://schemas.microsoft.com/office/powerpoint/2010/main" val="1007834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4A47-E7F9-B741-BE0B-0671EAFC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derivative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/>
              <p:nvPr/>
            </p:nvSpPr>
            <p:spPr>
              <a:xfrm>
                <a:off x="914400" y="2472979"/>
                <a:ext cx="576908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B8C74-D0BD-A841-8359-2E1273713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472979"/>
                <a:ext cx="5769080" cy="935000"/>
              </a:xfrm>
              <a:prstGeom prst="rect">
                <a:avLst/>
              </a:prstGeom>
              <a:blipFill>
                <a:blip r:embed="rId2"/>
                <a:stretch>
                  <a:fillRect l="-1319" t="-1333" r="-175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8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794946"/>
              </p:ext>
            </p:extLst>
          </p:nvPr>
        </p:nvGraphicFramePr>
        <p:xfrm>
          <a:off x="637421" y="16764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7421" y="16764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705952"/>
              </p:ext>
            </p:extLst>
          </p:nvPr>
        </p:nvGraphicFramePr>
        <p:xfrm>
          <a:off x="708025" y="2979738"/>
          <a:ext cx="27035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500" imgH="444500" progId="Equation.3">
                  <p:embed/>
                </p:oleObj>
              </mc:Choice>
              <mc:Fallback>
                <p:oleObj name="Equation" r:id="rId4" imgW="146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025" y="2979738"/>
                        <a:ext cx="2703513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6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6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479431"/>
              </p:ext>
            </p:extLst>
          </p:nvPr>
        </p:nvGraphicFramePr>
        <p:xfrm>
          <a:off x="1423988" y="5029200"/>
          <a:ext cx="34766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79600" imgH="431800" progId="Equation.3">
                  <p:embed/>
                </p:oleObj>
              </mc:Choice>
              <mc:Fallback>
                <p:oleObj name="Equation" r:id="rId7" imgW="187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3988" y="5029200"/>
                        <a:ext cx="3476625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862568"/>
              </p:ext>
            </p:extLst>
          </p:nvPr>
        </p:nvGraphicFramePr>
        <p:xfrm>
          <a:off x="5359400" y="4271963"/>
          <a:ext cx="12700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85800" imgH="203200" progId="Equation.3">
                  <p:embed/>
                </p:oleObj>
              </mc:Choice>
              <mc:Fallback>
                <p:oleObj name="Equation" r:id="rId9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9400" y="4271963"/>
                        <a:ext cx="1270000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00A48-7875-6A4F-A690-9B3971047DFC}"/>
                  </a:ext>
                </a:extLst>
              </p:cNvPr>
              <p:cNvSpPr txBox="1"/>
              <p:nvPr/>
            </p:nvSpPr>
            <p:spPr>
              <a:xfrm>
                <a:off x="1423988" y="4188742"/>
                <a:ext cx="2828082" cy="590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00A48-7875-6A4F-A690-9B3971047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8" y="4188742"/>
                <a:ext cx="2828082" cy="590803"/>
              </a:xfrm>
              <a:prstGeom prst="rect">
                <a:avLst/>
              </a:prstGeom>
              <a:blipFill>
                <a:blip r:embed="rId11"/>
                <a:stretch>
                  <a:fillRect t="-2128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1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6" name="Oval 5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6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858312"/>
              </p:ext>
            </p:extLst>
          </p:nvPr>
        </p:nvGraphicFramePr>
        <p:xfrm>
          <a:off x="1271588" y="1693863"/>
          <a:ext cx="34766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600" imgH="431800" progId="Equation.3">
                  <p:embed/>
                </p:oleObj>
              </mc:Choice>
              <mc:Fallback>
                <p:oleObj name="Equation" r:id="rId3" imgW="187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1588" y="1693863"/>
                        <a:ext cx="3476625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409482"/>
              </p:ext>
            </p:extLst>
          </p:nvPr>
        </p:nvGraphicFramePr>
        <p:xfrm>
          <a:off x="1312863" y="2628900"/>
          <a:ext cx="30543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51000" imgH="431800" progId="Equation.3">
                  <p:embed/>
                </p:oleObj>
              </mc:Choice>
              <mc:Fallback>
                <p:oleObj name="Equation" r:id="rId5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2863" y="2628900"/>
                        <a:ext cx="30543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402706"/>
              </p:ext>
            </p:extLst>
          </p:nvPr>
        </p:nvGraphicFramePr>
        <p:xfrm>
          <a:off x="1389063" y="3505200"/>
          <a:ext cx="354647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17700" imgH="431800" progId="Equation.3">
                  <p:embed/>
                </p:oleObj>
              </mc:Choice>
              <mc:Fallback>
                <p:oleObj name="Equation" r:id="rId7" imgW="191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9063" y="3505200"/>
                        <a:ext cx="3546475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345952"/>
              </p:ext>
            </p:extLst>
          </p:nvPr>
        </p:nvGraphicFramePr>
        <p:xfrm>
          <a:off x="1336675" y="4552950"/>
          <a:ext cx="28670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49400" imgH="215900" progId="Equation.3">
                  <p:embed/>
                </p:oleObj>
              </mc:Choice>
              <mc:Fallback>
                <p:oleObj name="Equation" r:id="rId9" imgW="1549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36675" y="4552950"/>
                        <a:ext cx="28670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4264" y="5301465"/>
            <a:ext cx="539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actual update is a step towards </a:t>
            </a:r>
            <a:r>
              <a:rPr lang="en-US" sz="2000" i="1" dirty="0">
                <a:solidFill>
                  <a:srgbClr val="FF6600"/>
                </a:solidFill>
              </a:rPr>
              <a:t>decreasing</a:t>
            </a:r>
            <a:r>
              <a:rPr lang="en-US" sz="2000" dirty="0"/>
              <a:t> loss: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770439"/>
              </p:ext>
            </p:extLst>
          </p:nvPr>
        </p:nvGraphicFramePr>
        <p:xfrm>
          <a:off x="5222875" y="4422775"/>
          <a:ext cx="152876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25500" imgH="368300" progId="Equation.3">
                  <p:embed/>
                </p:oleObj>
              </mc:Choice>
              <mc:Fallback>
                <p:oleObj name="Equation" r:id="rId11" imgW="8255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22875" y="4422775"/>
                        <a:ext cx="1528763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2A641E-08BE-A540-940E-15E50BA0D824}"/>
                  </a:ext>
                </a:extLst>
              </p:cNvPr>
              <p:cNvSpPr txBox="1"/>
              <p:nvPr/>
            </p:nvSpPr>
            <p:spPr>
              <a:xfrm>
                <a:off x="773950" y="5904799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2A641E-08BE-A540-940E-15E50BA0D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50" y="5904799"/>
                <a:ext cx="5659242" cy="430887"/>
              </a:xfrm>
              <a:prstGeom prst="rect">
                <a:avLst/>
              </a:prstGeom>
              <a:blipFill>
                <a:blip r:embed="rId13"/>
                <a:stretch>
                  <a:fillRect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3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0529" y="3686368"/>
            <a:ext cx="420650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each of these?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Do they make sense individually?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26F9F0E5-5737-F941-9559-21110C329820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8E04DD7-E01D-FC44-8228-763FB63F5271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C1EE391-B1EC-564D-ADB6-CE58A18A5918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706967-2FD4-497E-AAA1-87A9E3B466EC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706967-2FD4-497E-AAA1-87A9E3B46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3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369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C2A2D5-25A1-3645-ACCE-5078286912D1}"/>
              </a:ext>
            </a:extLst>
          </p:cNvPr>
          <p:cNvSpPr txBox="1"/>
          <p:nvPr/>
        </p:nvSpPr>
        <p:spPr>
          <a:xfrm>
            <a:off x="5586709" y="4070979"/>
            <a:ext cx="2261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far from correct and which direction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D5232B-54C3-5F48-BD27-4B9C0AA00ABF}"/>
              </a:ext>
            </a:extLst>
          </p:cNvPr>
          <p:cNvCxnSpPr>
            <a:cxnSpLocks/>
          </p:cNvCxnSpPr>
          <p:nvPr/>
        </p:nvCxnSpPr>
        <p:spPr>
          <a:xfrm flipV="1">
            <a:off x="2004644" y="2578202"/>
            <a:ext cx="0" cy="10155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D9EDDA-B95E-A74A-80D6-5CD96B4C0EE5}"/>
              </a:ext>
            </a:extLst>
          </p:cNvPr>
          <p:cNvCxnSpPr>
            <a:cxnSpLocks/>
          </p:cNvCxnSpPr>
          <p:nvPr/>
        </p:nvCxnSpPr>
        <p:spPr>
          <a:xfrm flipH="1" flipV="1">
            <a:off x="2842844" y="2578202"/>
            <a:ext cx="838200" cy="141562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756574-B4D8-4C47-9B05-675B9037792E}"/>
              </a:ext>
            </a:extLst>
          </p:cNvPr>
          <p:cNvSpPr txBox="1"/>
          <p:nvPr/>
        </p:nvSpPr>
        <p:spPr>
          <a:xfrm>
            <a:off x="2825211" y="4549914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slope of the activation function where input is at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0517A3-A169-6D48-A775-B09B3491462F}"/>
              </a:ext>
            </a:extLst>
          </p:cNvPr>
          <p:cNvCxnSpPr>
            <a:cxnSpLocks/>
          </p:cNvCxnSpPr>
          <p:nvPr/>
        </p:nvCxnSpPr>
        <p:spPr>
          <a:xfrm flipH="1" flipV="1">
            <a:off x="4519244" y="2658418"/>
            <a:ext cx="1295400" cy="129814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CDE7A1-3844-DA4E-ABB6-1E8D9D205AB5}"/>
              </a:ext>
            </a:extLst>
          </p:cNvPr>
          <p:cNvSpPr txBox="1"/>
          <p:nvPr/>
        </p:nvSpPr>
        <p:spPr>
          <a:xfrm>
            <a:off x="427889" y="3678238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size and direction of the feature associated with this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192410-B7F3-4BC6-6A0D-69F9A5C6DBAA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192410-B7F3-4BC6-6A0D-69F9A5C6D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3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173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309" y="3686368"/>
            <a:ext cx="2261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far from correct and which direction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1752600" y="2481856"/>
            <a:ext cx="2624253" cy="120451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377268"/>
              </p:ext>
            </p:extLst>
          </p:nvPr>
        </p:nvGraphicFramePr>
        <p:xfrm>
          <a:off x="1086643" y="4852988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600" imgH="203200" progId="Equation.3">
                  <p:embed/>
                </p:oleObj>
              </mc:Choice>
              <mc:Fallback>
                <p:oleObj name="Equation" r:id="rId3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6643" y="4852988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178686"/>
              </p:ext>
            </p:extLst>
          </p:nvPr>
        </p:nvGraphicFramePr>
        <p:xfrm>
          <a:off x="1086643" y="5638800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600" imgH="203200" progId="Equation.3">
                  <p:embed/>
                </p:oleObj>
              </mc:Choice>
              <mc:Fallback>
                <p:oleObj name="Equation" r:id="rId5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6643" y="5638800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994817" y="5030227"/>
            <a:ext cx="38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0AC0EC8-6DDE-C846-9A30-6D6C8E868AFA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1754634-2AF1-4D4E-8843-E5FF35AF3D17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3B8B143B-F231-1A4B-88A1-0E52AECCB653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2A61DC-A9AB-EE5E-7B47-CAED6D808124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2A61DC-A9AB-EE5E-7B47-CAED6D808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7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000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309" y="3686368"/>
            <a:ext cx="2261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far from correct and which direction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335815"/>
              </p:ext>
            </p:extLst>
          </p:nvPr>
        </p:nvGraphicFramePr>
        <p:xfrm>
          <a:off x="1086643" y="4852988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600" imgH="203200" progId="Equation.3">
                  <p:embed/>
                </p:oleObj>
              </mc:Choice>
              <mc:Fallback>
                <p:oleObj name="Equation" r:id="rId3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6643" y="4852988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586767"/>
              </p:ext>
            </p:extLst>
          </p:nvPr>
        </p:nvGraphicFramePr>
        <p:xfrm>
          <a:off x="1086643" y="5638800"/>
          <a:ext cx="2398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600" imgH="203200" progId="Equation.3">
                  <p:embed/>
                </p:oleObj>
              </mc:Choice>
              <mc:Fallback>
                <p:oleObj name="Equation" r:id="rId5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6643" y="5638800"/>
                        <a:ext cx="2398713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86200" y="4876800"/>
            <a:ext cx="2095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prediction &lt; label: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86200" y="5619690"/>
            <a:ext cx="2095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prediction &gt; label: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38787" y="487680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increase the weight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24600" y="5619690"/>
            <a:ext cx="2247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decrease the weight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51229" y="6275050"/>
            <a:ext cx="3806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bigger difference = bigger change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0952E3-F22D-FB49-91D6-81C8F05896E3}"/>
              </a:ext>
            </a:extLst>
          </p:cNvPr>
          <p:cNvCxnSpPr>
            <a:cxnSpLocks/>
          </p:cNvCxnSpPr>
          <p:nvPr/>
        </p:nvCxnSpPr>
        <p:spPr>
          <a:xfrm flipV="1">
            <a:off x="1752600" y="2481856"/>
            <a:ext cx="2624253" cy="120451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5AD9E551-2017-6847-BCEF-8C10EFBC2197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08899B27-E5E0-9048-9BF6-BF59053F8B13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F06E7822-5F01-E84D-A99C-D3FC118FC4AB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CD7DA5-7C1D-F882-B60F-7FAF5A6B1E48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CD7DA5-7C1D-F882-B60F-7FAF5A6B1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7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75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1828800" y="2594655"/>
            <a:ext cx="990600" cy="136774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800" y="407426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slope of the activation function where input is 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47" y="4131657"/>
            <a:ext cx="2462831" cy="15939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77106" y="4631221"/>
            <a:ext cx="125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bigger step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21241" y="4126006"/>
            <a:ext cx="12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smaller step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4419" y="5412592"/>
            <a:ext cx="12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smaller step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CD116B7-8B1A-DF4D-9B3D-4AA1716A5EAD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53AA099B-3C3D-BB48-8971-31B30C087992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62DDD54B-6247-094C-B821-5D2C45768E4D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8340-3E2F-B2BA-E19A-5CDA7A229330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8340-3E2F-B2BA-E19A-5CDA7A22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4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26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21811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>
            <a:off x="6508955" y="201388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4" idx="3"/>
          </p:cNvCxnSpPr>
          <p:nvPr/>
        </p:nvCxnSpPr>
        <p:spPr>
          <a:xfrm flipV="1">
            <a:off x="6605955" y="278347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078720" y="248185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48" y="2033454"/>
                <a:ext cx="786562" cy="369332"/>
              </a:xfrm>
              <a:prstGeom prst="rect">
                <a:avLst/>
              </a:prstGeom>
              <a:blipFill>
                <a:blip r:embed="rId2"/>
                <a:stretch>
                  <a:fillRect l="-6349" t="-10000" r="-47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7596556" y="240998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2086" y="176658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1621" y="307072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79" y="2354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0685" y="17241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3283" y="259465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stCxn id="24" idx="1"/>
          </p:cNvCxnSpPr>
          <p:nvPr/>
        </p:nvCxnSpPr>
        <p:spPr>
          <a:xfrm flipH="1" flipV="1">
            <a:off x="2057400" y="2594655"/>
            <a:ext cx="3962400" cy="151227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19800" y="3599097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size and direction of the feature associated with this weight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187" y="4332773"/>
            <a:ext cx="196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perceptron update: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586761"/>
              </p:ext>
            </p:extLst>
          </p:nvPr>
        </p:nvGraphicFramePr>
        <p:xfrm>
          <a:off x="1590529" y="5631656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529" y="5631656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302716"/>
              </p:ext>
            </p:extLst>
          </p:nvPr>
        </p:nvGraphicFramePr>
        <p:xfrm>
          <a:off x="1668463" y="4740275"/>
          <a:ext cx="17811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600" imgH="228600" progId="Equation.3">
                  <p:embed/>
                </p:oleObj>
              </mc:Choice>
              <mc:Fallback>
                <p:oleObj name="Equation" r:id="rId5" imgW="86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3" y="4740275"/>
                        <a:ext cx="1781175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81000" y="5257800"/>
            <a:ext cx="249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descent update: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78724" y="4740275"/>
            <a:ext cx="321676" cy="471488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782691" y="5667925"/>
            <a:ext cx="321676" cy="471488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1002BCEB-7D1D-9E49-BE99-698CDF3FCB45}"/>
              </a:ext>
            </a:extLst>
          </p:cNvPr>
          <p:cNvSpPr/>
          <p:nvPr/>
        </p:nvSpPr>
        <p:spPr>
          <a:xfrm rot="16200000">
            <a:off x="1891179" y="2154430"/>
            <a:ext cx="228603" cy="325812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752A1E0-56FB-4740-8028-F49394E71D7F}"/>
              </a:ext>
            </a:extLst>
          </p:cNvPr>
          <p:cNvSpPr/>
          <p:nvPr/>
        </p:nvSpPr>
        <p:spPr>
          <a:xfrm rot="16200000">
            <a:off x="4384480" y="1302239"/>
            <a:ext cx="238290" cy="202050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82E7BE74-596B-784F-A410-A3AB1BA61916}"/>
              </a:ext>
            </a:extLst>
          </p:cNvPr>
          <p:cNvSpPr/>
          <p:nvPr/>
        </p:nvSpPr>
        <p:spPr>
          <a:xfrm rot="16200000">
            <a:off x="2716579" y="1723019"/>
            <a:ext cx="228601" cy="116925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9EC055-3ACE-786B-5CBA-9C9AD981B013}"/>
                  </a:ext>
                </a:extLst>
              </p:cNvPr>
              <p:cNvSpPr txBox="1"/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9EC055-3ACE-786B-5CBA-9C9AD981B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7" y="1684250"/>
                <a:ext cx="5659242" cy="430887"/>
              </a:xfrm>
              <a:prstGeom prst="rect">
                <a:avLst/>
              </a:prstGeom>
              <a:blipFill>
                <a:blip r:embed="rId7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526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: 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</a:rPr>
              <a:t>Gradient descent </a:t>
            </a:r>
            <a:r>
              <a:rPr lang="en-US" dirty="0"/>
              <a:t>method for learning weights by optimizing a 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output of all nodes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calculate the updates directly for the output layer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“</a:t>
            </a:r>
            <a:r>
              <a:rPr lang="en-US" dirty="0" err="1"/>
              <a:t>backpropagate</a:t>
            </a:r>
            <a:r>
              <a:rPr lang="en-US" dirty="0"/>
              <a:t>” errors through hidden layers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038819"/>
              </p:ext>
            </p:extLst>
          </p:nvPr>
        </p:nvGraphicFramePr>
        <p:xfrm>
          <a:off x="2947988" y="26289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47988" y="26289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33400" y="5867400"/>
            <a:ext cx="7924800" cy="609600"/>
          </a:xfrm>
          <a:prstGeom prst="rect">
            <a:avLst/>
          </a:prstGeom>
          <a:solidFill>
            <a:srgbClr val="FF6600">
              <a:alpha val="36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21336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91200" y="1981200"/>
            <a:ext cx="304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some inputs are provided/entered</a:t>
            </a:r>
          </a:p>
        </p:txBody>
      </p:sp>
    </p:spTree>
    <p:extLst>
      <p:ext uri="{BB962C8B-B14F-4D97-AF65-F5344CB8AC3E}">
        <p14:creationId xmlns:p14="http://schemas.microsoft.com/office/powerpoint/2010/main" val="3452665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38375" y="2878453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38376" y="4326253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86175" y="3640453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38400" y="2873989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0" y="4250054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819176" y="3104821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05808" y="4554854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837611" y="4030699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19176" y="3268699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4603730" y="3436220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700730" y="4205808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73495" y="3904190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88923" y="34557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78127" y="3358514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37611" y="3887544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4167331" y="3070323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4167331" y="4518123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5691331" y="3832323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62291" y="287398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62291" y="4638257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167331" y="37028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17993" y="36889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15460" y="3146523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68058" y="401698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3177992" y="2700991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14491" y="2950189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14491" y="3266657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9444" y="4169389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</a:t>
            </a:r>
            <a:r>
              <a:rPr lang="en-US" baseline="-25000" dirty="0" err="1">
                <a:solidFill>
                  <a:srgbClr val="FF0000"/>
                </a:solidFill>
              </a:rPr>
              <a:t>dm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7990" y="1752600"/>
            <a:ext cx="7338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3. “</a:t>
            </a:r>
            <a:r>
              <a:rPr lang="en-US" sz="2400" dirty="0" err="1"/>
              <a:t>backpropagate</a:t>
            </a:r>
            <a:r>
              <a:rPr lang="en-US" sz="2400" dirty="0"/>
              <a:t>” errors through hidden layers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66800" y="6101534"/>
            <a:ext cx="714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Want to take a small step towards decreasing loss. How?</a:t>
            </a: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261553"/>
              </p:ext>
            </p:extLst>
          </p:nvPr>
        </p:nvGraphicFramePr>
        <p:xfrm>
          <a:off x="2795588" y="5143500"/>
          <a:ext cx="25384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31800" progId="Equation.3">
                  <p:embed/>
                </p:oleObj>
              </mc:Choice>
              <mc:Fallback>
                <p:oleObj name="Equation" r:id="rId2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5588" y="5143500"/>
                        <a:ext cx="25384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8837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193281"/>
              </p:ext>
            </p:extLst>
          </p:nvPr>
        </p:nvGraphicFramePr>
        <p:xfrm>
          <a:off x="544513" y="2049463"/>
          <a:ext cx="279558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457200" progId="Equation.3">
                  <p:embed/>
                </p:oleObj>
              </mc:Choice>
              <mc:Fallback>
                <p:oleObj name="Equation" r:id="rId2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513" y="2049463"/>
                        <a:ext cx="2795587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647864"/>
              </p:ext>
            </p:extLst>
          </p:nvPr>
        </p:nvGraphicFramePr>
        <p:xfrm>
          <a:off x="1258888" y="4060825"/>
          <a:ext cx="35702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400" imgH="444500" progId="Equation.3">
                  <p:embed/>
                </p:oleObj>
              </mc:Choice>
              <mc:Fallback>
                <p:oleObj name="Equation" r:id="rId4" imgW="1930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4060825"/>
                        <a:ext cx="357028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090349"/>
              </p:ext>
            </p:extLst>
          </p:nvPr>
        </p:nvGraphicFramePr>
        <p:xfrm>
          <a:off x="1295400" y="4953000"/>
          <a:ext cx="31480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01800" imgH="444500" progId="Equation.3">
                  <p:embed/>
                </p:oleObj>
              </mc:Choice>
              <mc:Fallback>
                <p:oleObj name="Equation" r:id="rId6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95400" y="4953000"/>
                        <a:ext cx="3148013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64005"/>
              </p:ext>
            </p:extLst>
          </p:nvPr>
        </p:nvGraphicFramePr>
        <p:xfrm>
          <a:off x="1311275" y="5808662"/>
          <a:ext cx="36417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68500" imgH="444500" progId="Equation.3">
                  <p:embed/>
                </p:oleObj>
              </mc:Choice>
              <mc:Fallback>
                <p:oleObj name="Equation" r:id="rId8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11275" y="5808662"/>
                        <a:ext cx="36417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605521"/>
              </p:ext>
            </p:extLst>
          </p:nvPr>
        </p:nvGraphicFramePr>
        <p:xfrm>
          <a:off x="5003800" y="3352800"/>
          <a:ext cx="12700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85800" imgH="203200" progId="Equation.3">
                  <p:embed/>
                </p:oleObj>
              </mc:Choice>
              <mc:Fallback>
                <p:oleObj name="Equation" r:id="rId10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3800" y="3352800"/>
                        <a:ext cx="1270000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5"/>
            <a:endCxn id="41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31182-A4C1-CA4A-9FEE-0E4D872D59A0}"/>
                  </a:ext>
                </a:extLst>
              </p:cNvPr>
              <p:cNvSpPr txBox="1"/>
              <p:nvPr/>
            </p:nvSpPr>
            <p:spPr>
              <a:xfrm>
                <a:off x="1225434" y="3182811"/>
                <a:ext cx="2935547" cy="619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31182-A4C1-CA4A-9FEE-0E4D872D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34" y="3182811"/>
                <a:ext cx="2935547" cy="619721"/>
              </a:xfrm>
              <a:prstGeom prst="rect">
                <a:avLst/>
              </a:prstGeom>
              <a:blipFill>
                <a:blip r:embed="rId13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512F08F-C248-404D-99FA-F1EDC71AB839}"/>
              </a:ext>
            </a:extLst>
          </p:cNvPr>
          <p:cNvSpPr txBox="1"/>
          <p:nvPr/>
        </p:nvSpPr>
        <p:spPr>
          <a:xfrm>
            <a:off x="5478620" y="6034365"/>
            <a:ext cx="107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latin typeface="+mj-lt"/>
              </a:rPr>
              <a:t>chain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1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544513" y="2049463"/>
          <a:ext cx="279558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457200" progId="Equation.3">
                  <p:embed/>
                </p:oleObj>
              </mc:Choice>
              <mc:Fallback>
                <p:oleObj name="Equation" r:id="rId2" imgW="1511300" imgH="4572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513" y="2049463"/>
                        <a:ext cx="2795587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5"/>
            <a:endCxn id="41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0B0E5F-1FBD-7D48-AAF2-B3862FDFB032}"/>
                  </a:ext>
                </a:extLst>
              </p:cNvPr>
              <p:cNvSpPr txBox="1"/>
              <p:nvPr/>
            </p:nvSpPr>
            <p:spPr>
              <a:xfrm>
                <a:off x="829661" y="4572000"/>
                <a:ext cx="74846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Remember: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𝑘𝑗</m:t>
                    </m:r>
                  </m:oMath>
                </a14:m>
                <a:r>
                  <a:rPr lang="en-US" sz="2400" dirty="0"/>
                  <a:t> is the weight for hidden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from input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0B0E5F-1FBD-7D48-AAF2-B3862FDF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1" y="4572000"/>
                <a:ext cx="7484678" cy="461665"/>
              </a:xfrm>
              <a:prstGeom prst="rect">
                <a:avLst/>
              </a:prstGeom>
              <a:blipFill>
                <a:blip r:embed="rId5"/>
                <a:stretch>
                  <a:fillRect l="-135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03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599309"/>
              </p:ext>
            </p:extLst>
          </p:nvPr>
        </p:nvGraphicFramePr>
        <p:xfrm>
          <a:off x="369349" y="2618231"/>
          <a:ext cx="36417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68500" imgH="444500" progId="Equation.3">
                  <p:embed/>
                </p:oleObj>
              </mc:Choice>
              <mc:Fallback>
                <p:oleObj name="Equation" r:id="rId3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349" y="2618231"/>
                        <a:ext cx="36417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5"/>
            <a:endCxn id="6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06963"/>
              </p:ext>
            </p:extLst>
          </p:nvPr>
        </p:nvGraphicFramePr>
        <p:xfrm>
          <a:off x="358775" y="3598863"/>
          <a:ext cx="366395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81200" imgH="444500" progId="Equation.3">
                  <p:embed/>
                </p:oleObj>
              </mc:Choice>
              <mc:Fallback>
                <p:oleObj name="Equation" r:id="rId5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775" y="3598863"/>
                        <a:ext cx="366395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47616" y="3697069"/>
                <a:ext cx="43915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derivative of the other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components are not affected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𝑘𝑗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16" y="3697069"/>
                <a:ext cx="4391584" cy="646331"/>
              </a:xfrm>
              <a:prstGeom prst="rect">
                <a:avLst/>
              </a:prstGeom>
              <a:blipFill>
                <a:blip r:embed="rId7"/>
                <a:stretch>
                  <a:fillRect l="-1156" t="-3774" r="-1445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943371"/>
              </p:ext>
            </p:extLst>
          </p:nvPr>
        </p:nvGraphicFramePr>
        <p:xfrm>
          <a:off x="346075" y="4665663"/>
          <a:ext cx="368935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93900" imgH="444500" progId="Equation.3">
                  <p:embed/>
                </p:oleObj>
              </mc:Choice>
              <mc:Fallback>
                <p:oleObj name="Equation" r:id="rId8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6075" y="4665663"/>
                        <a:ext cx="368935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105942"/>
              </p:ext>
            </p:extLst>
          </p:nvPr>
        </p:nvGraphicFramePr>
        <p:xfrm>
          <a:off x="346075" y="5638800"/>
          <a:ext cx="44180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87600" imgH="444500" progId="Equation.3">
                  <p:embed/>
                </p:oleObj>
              </mc:Choice>
              <mc:Fallback>
                <p:oleObj name="Equation" r:id="rId10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075" y="5638800"/>
                        <a:ext cx="4418013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26996C-3397-2F41-95BE-BDB28E47B62E}"/>
                  </a:ext>
                </a:extLst>
              </p:cNvPr>
              <p:cNvSpPr txBox="1"/>
              <p:nvPr/>
            </p:nvSpPr>
            <p:spPr>
              <a:xfrm>
                <a:off x="4638423" y="4941331"/>
                <a:ext cx="1582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 constant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26996C-3397-2F41-95BE-BDB28E47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423" y="4941331"/>
                <a:ext cx="1582806" cy="369332"/>
              </a:xfrm>
              <a:prstGeom prst="rect">
                <a:avLst/>
              </a:prstGeom>
              <a:blipFill>
                <a:blip r:embed="rId12"/>
                <a:stretch>
                  <a:fillRect t="-10000" r="-158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782FAD-BAEA-6044-92BD-F0D22BA33454}"/>
                  </a:ext>
                </a:extLst>
              </p:cNvPr>
              <p:cNvSpPr txBox="1"/>
              <p:nvPr/>
            </p:nvSpPr>
            <p:spPr>
              <a:xfrm>
                <a:off x="5188220" y="5873152"/>
                <a:ext cx="1656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baseline="-25000" dirty="0" err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𝑤𝑘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782FAD-BAEA-6044-92BD-F0D22BA33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220" y="5873152"/>
                <a:ext cx="1656159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45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 weights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32092"/>
              </p:ext>
            </p:extLst>
          </p:nvPr>
        </p:nvGraphicFramePr>
        <p:xfrm>
          <a:off x="304800" y="3352800"/>
          <a:ext cx="44180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87600" imgH="444500" progId="Equation.3">
                  <p:embed/>
                </p:oleObj>
              </mc:Choice>
              <mc:Fallback>
                <p:oleObj name="Equation" r:id="rId2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3352800"/>
                        <a:ext cx="4418013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854301"/>
              </p:ext>
            </p:extLst>
          </p:nvPr>
        </p:nvGraphicFramePr>
        <p:xfrm>
          <a:off x="304800" y="4267200"/>
          <a:ext cx="5051426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30500" imgH="444500" progId="Equation.3">
                  <p:embed/>
                </p:oleObj>
              </mc:Choice>
              <mc:Fallback>
                <p:oleObj name="Equation" r:id="rId4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4267200"/>
                        <a:ext cx="5051426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310087"/>
              </p:ext>
            </p:extLst>
          </p:nvPr>
        </p:nvGraphicFramePr>
        <p:xfrm>
          <a:off x="384175" y="5445125"/>
          <a:ext cx="41116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22500" imgH="228600" progId="Equation.3">
                  <p:embed/>
                </p:oleObj>
              </mc:Choice>
              <mc:Fallback>
                <p:oleObj name="Equation" r:id="rId6" imgW="222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5445125"/>
                        <a:ext cx="41116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1371600"/>
            <a:ext cx="4495800" cy="18335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557914"/>
              </p:ext>
            </p:extLst>
          </p:nvPr>
        </p:nvGraphicFramePr>
        <p:xfrm>
          <a:off x="5233988" y="5289550"/>
          <a:ext cx="18097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77900" imgH="393700" progId="Equation.3">
                  <p:embed/>
                </p:oleObj>
              </mc:Choice>
              <mc:Fallback>
                <p:oleObj name="Equation" r:id="rId8" imgW="977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33988" y="5289550"/>
                        <a:ext cx="1809750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D0D478F-045A-2042-8255-1E5E6E2C651D}"/>
              </a:ext>
            </a:extLst>
          </p:cNvPr>
          <p:cNvSpPr txBox="1"/>
          <p:nvPr/>
        </p:nvSpPr>
        <p:spPr>
          <a:xfrm>
            <a:off x="5903493" y="4421921"/>
            <a:ext cx="107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latin typeface="+mj-lt"/>
              </a:rPr>
              <a:t>chain rule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DA0D48-E309-A542-B478-A4D8A57AFDF4}"/>
                  </a:ext>
                </a:extLst>
              </p:cNvPr>
              <p:cNvSpPr txBox="1"/>
              <p:nvPr/>
            </p:nvSpPr>
            <p:spPr>
              <a:xfrm>
                <a:off x="381000" y="6224587"/>
                <a:ext cx="4594784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DA0D48-E309-A542-B478-A4D8A57A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224587"/>
                <a:ext cx="4594784" cy="332463"/>
              </a:xfrm>
              <a:prstGeom prst="rect">
                <a:avLst/>
              </a:prstGeom>
              <a:blipFill>
                <a:blip r:embed="rId10"/>
                <a:stretch>
                  <a:fillRect r="-138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620801"/>
              </p:ext>
            </p:extLst>
          </p:nvPr>
        </p:nvGraphicFramePr>
        <p:xfrm>
          <a:off x="192088" y="152400"/>
          <a:ext cx="22494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60500" imgH="444500" progId="Equation.3">
                  <p:embed/>
                </p:oleObj>
              </mc:Choice>
              <mc:Fallback>
                <p:oleObj name="Equation" r:id="rId2" imgW="146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088" y="152400"/>
                        <a:ext cx="22494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439461"/>
              </p:ext>
            </p:extLst>
          </p:nvPr>
        </p:nvGraphicFramePr>
        <p:xfrm>
          <a:off x="744538" y="974725"/>
          <a:ext cx="187483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300" imgH="444500" progId="Equation.3">
                  <p:embed/>
                </p:oleObj>
              </mc:Choice>
              <mc:Fallback>
                <p:oleObj name="Equation" r:id="rId4" imgW="13843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538" y="974725"/>
                        <a:ext cx="1874837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050935"/>
              </p:ext>
            </p:extLst>
          </p:nvPr>
        </p:nvGraphicFramePr>
        <p:xfrm>
          <a:off x="742950" y="1630363"/>
          <a:ext cx="2682875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79600" imgH="431800" progId="Equation.3">
                  <p:embed/>
                </p:oleObj>
              </mc:Choice>
              <mc:Fallback>
                <p:oleObj name="Equation" r:id="rId6" imgW="187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950" y="1630363"/>
                        <a:ext cx="2682875" cy="61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749838"/>
              </p:ext>
            </p:extLst>
          </p:nvPr>
        </p:nvGraphicFramePr>
        <p:xfrm>
          <a:off x="4419600" y="76200"/>
          <a:ext cx="2416916" cy="73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11300" imgH="457200" progId="Equation.3">
                  <p:embed/>
                </p:oleObj>
              </mc:Choice>
              <mc:Fallback>
                <p:oleObj name="Equation" r:id="rId8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19600" y="76200"/>
                        <a:ext cx="2416916" cy="73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098274"/>
              </p:ext>
            </p:extLst>
          </p:nvPr>
        </p:nvGraphicFramePr>
        <p:xfrm>
          <a:off x="5029200" y="924351"/>
          <a:ext cx="2209800" cy="675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98600" imgH="457200" progId="Equation.3">
                  <p:embed/>
                </p:oleObj>
              </mc:Choice>
              <mc:Fallback>
                <p:oleObj name="Equation" r:id="rId10" imgW="1498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29200" y="924351"/>
                        <a:ext cx="2209800" cy="675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451829"/>
              </p:ext>
            </p:extLst>
          </p:nvPr>
        </p:nvGraphicFramePr>
        <p:xfrm>
          <a:off x="5029200" y="1562760"/>
          <a:ext cx="2971800" cy="684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30400" imgH="444500" progId="Equation.3">
                  <p:embed/>
                </p:oleObj>
              </mc:Choice>
              <mc:Fallback>
                <p:oleObj name="Equation" r:id="rId12" imgW="1930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29200" y="1562760"/>
                        <a:ext cx="2971800" cy="684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417239"/>
              </p:ext>
            </p:extLst>
          </p:nvPr>
        </p:nvGraphicFramePr>
        <p:xfrm>
          <a:off x="5029200" y="2232417"/>
          <a:ext cx="2646854" cy="690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01800" imgH="444500" progId="Equation.3">
                  <p:embed/>
                </p:oleObj>
              </mc:Choice>
              <mc:Fallback>
                <p:oleObj name="Equation" r:id="rId14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29200" y="2232417"/>
                        <a:ext cx="2646854" cy="690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690113"/>
              </p:ext>
            </p:extLst>
          </p:nvPr>
        </p:nvGraphicFramePr>
        <p:xfrm>
          <a:off x="4999959" y="2895600"/>
          <a:ext cx="3124200" cy="704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968500" imgH="444500" progId="Equation.3">
                  <p:embed/>
                </p:oleObj>
              </mc:Choice>
              <mc:Fallback>
                <p:oleObj name="Equation" r:id="rId16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999959" y="2895600"/>
                        <a:ext cx="3124200" cy="704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934233"/>
              </p:ext>
            </p:extLst>
          </p:nvPr>
        </p:nvGraphicFramePr>
        <p:xfrm>
          <a:off x="742950" y="2257425"/>
          <a:ext cx="25400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51000" imgH="431800" progId="Equation.3">
                  <p:embed/>
                </p:oleObj>
              </mc:Choice>
              <mc:Fallback>
                <p:oleObj name="Equation" r:id="rId18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42950" y="2257425"/>
                        <a:ext cx="2540000" cy="665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760235"/>
              </p:ext>
            </p:extLst>
          </p:nvPr>
        </p:nvGraphicFramePr>
        <p:xfrm>
          <a:off x="760413" y="2895600"/>
          <a:ext cx="3074987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917700" imgH="431800" progId="Equation.3">
                  <p:embed/>
                </p:oleObj>
              </mc:Choice>
              <mc:Fallback>
                <p:oleObj name="Equation" r:id="rId20" imgW="191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60413" y="2895600"/>
                        <a:ext cx="3074987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369707"/>
              </p:ext>
            </p:extLst>
          </p:nvPr>
        </p:nvGraphicFramePr>
        <p:xfrm>
          <a:off x="5033958" y="3733801"/>
          <a:ext cx="2890842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81200" imgH="444500" progId="Equation.3">
                  <p:embed/>
                </p:oleObj>
              </mc:Choice>
              <mc:Fallback>
                <p:oleObj name="Equation" r:id="rId22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033958" y="3733801"/>
                        <a:ext cx="2890842" cy="64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580138"/>
              </p:ext>
            </p:extLst>
          </p:nvPr>
        </p:nvGraphicFramePr>
        <p:xfrm>
          <a:off x="5005208" y="4343400"/>
          <a:ext cx="3118951" cy="69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993900" imgH="444500" progId="Equation.3">
                  <p:embed/>
                </p:oleObj>
              </mc:Choice>
              <mc:Fallback>
                <p:oleObj name="Equation" r:id="rId24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005208" y="4343400"/>
                        <a:ext cx="3118951" cy="69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28360"/>
              </p:ext>
            </p:extLst>
          </p:nvPr>
        </p:nvGraphicFramePr>
        <p:xfrm>
          <a:off x="5008509" y="4937674"/>
          <a:ext cx="3774143" cy="70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387600" imgH="444500" progId="Equation.3">
                  <p:embed/>
                </p:oleObj>
              </mc:Choice>
              <mc:Fallback>
                <p:oleObj name="Equation" r:id="rId26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008509" y="4937674"/>
                        <a:ext cx="3774143" cy="70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740758"/>
              </p:ext>
            </p:extLst>
          </p:nvPr>
        </p:nvGraphicFramePr>
        <p:xfrm>
          <a:off x="5029200" y="5577926"/>
          <a:ext cx="3657600" cy="59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730500" imgH="444500" progId="Equation.3">
                  <p:embed/>
                </p:oleObj>
              </mc:Choice>
              <mc:Fallback>
                <p:oleObj name="Equation" r:id="rId28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029200" y="5577926"/>
                        <a:ext cx="3657600" cy="59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609600" y="3647567"/>
            <a:ext cx="7924800" cy="100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600" y="6151643"/>
            <a:ext cx="7924800" cy="100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55457" y="4588897"/>
            <a:ext cx="2518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What happened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B78612-D92C-5946-9466-F580C159AE0C}"/>
                  </a:ext>
                </a:extLst>
              </p:cNvPr>
              <p:cNvSpPr txBox="1"/>
              <p:nvPr/>
            </p:nvSpPr>
            <p:spPr>
              <a:xfrm>
                <a:off x="4858382" y="6358942"/>
                <a:ext cx="4208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B78612-D92C-5946-9466-F580C159A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82" y="6358942"/>
                <a:ext cx="4208332" cy="276999"/>
              </a:xfrm>
              <a:prstGeom prst="rect">
                <a:avLst/>
              </a:prstGeom>
              <a:blipFill>
                <a:blip r:embed="rId31"/>
                <a:stretch>
                  <a:fillRect r="-60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006F91-9BDB-5F4A-925A-B68303C518CD}"/>
                  </a:ext>
                </a:extLst>
              </p:cNvPr>
              <p:cNvSpPr txBox="1"/>
              <p:nvPr/>
            </p:nvSpPr>
            <p:spPr>
              <a:xfrm>
                <a:off x="685800" y="6343552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006F91-9BDB-5F4A-925A-B68303C51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343552"/>
                <a:ext cx="3170420" cy="307777"/>
              </a:xfrm>
              <a:prstGeom prst="rect">
                <a:avLst/>
              </a:prstGeom>
              <a:blipFill>
                <a:blip r:embed="rId32"/>
                <a:stretch>
                  <a:fillRect l="-400" t="-4000" r="-24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277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5178"/>
              </p:ext>
            </p:extLst>
          </p:nvPr>
        </p:nvGraphicFramePr>
        <p:xfrm>
          <a:off x="457200" y="457200"/>
          <a:ext cx="3124200" cy="704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500" imgH="444500" progId="Equation.3">
                  <p:embed/>
                </p:oleObj>
              </mc:Choice>
              <mc:Fallback>
                <p:oleObj name="Equation" r:id="rId2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457200"/>
                        <a:ext cx="3124200" cy="704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064372"/>
              </p:ext>
            </p:extLst>
          </p:nvPr>
        </p:nvGraphicFramePr>
        <p:xfrm>
          <a:off x="491199" y="1295401"/>
          <a:ext cx="2890842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81200" imgH="444500" progId="Equation.3">
                  <p:embed/>
                </p:oleObj>
              </mc:Choice>
              <mc:Fallback>
                <p:oleObj name="Equation" r:id="rId4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199" y="1295401"/>
                        <a:ext cx="2890842" cy="64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87247"/>
              </p:ext>
            </p:extLst>
          </p:nvPr>
        </p:nvGraphicFramePr>
        <p:xfrm>
          <a:off x="462449" y="1905000"/>
          <a:ext cx="3118951" cy="69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93900" imgH="444500" progId="Equation.3">
                  <p:embed/>
                </p:oleObj>
              </mc:Choice>
              <mc:Fallback>
                <p:oleObj name="Equation" r:id="rId6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449" y="1905000"/>
                        <a:ext cx="3118951" cy="69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879963"/>
              </p:ext>
            </p:extLst>
          </p:nvPr>
        </p:nvGraphicFramePr>
        <p:xfrm>
          <a:off x="465750" y="2499274"/>
          <a:ext cx="3774143" cy="70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87600" imgH="444500" progId="Equation.3">
                  <p:embed/>
                </p:oleObj>
              </mc:Choice>
              <mc:Fallback>
                <p:oleObj name="Equation" r:id="rId8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5750" y="2499274"/>
                        <a:ext cx="3774143" cy="70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378185"/>
              </p:ext>
            </p:extLst>
          </p:nvPr>
        </p:nvGraphicFramePr>
        <p:xfrm>
          <a:off x="486441" y="3139526"/>
          <a:ext cx="3657600" cy="59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30500" imgH="444500" progId="Equation.3">
                  <p:embed/>
                </p:oleObj>
              </mc:Choice>
              <mc:Fallback>
                <p:oleObj name="Equation" r:id="rId10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441" y="3139526"/>
                        <a:ext cx="3657600" cy="59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331413"/>
              </p:ext>
            </p:extLst>
          </p:nvPr>
        </p:nvGraphicFramePr>
        <p:xfrm>
          <a:off x="452983" y="3851048"/>
          <a:ext cx="3310058" cy="339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22500" imgH="228600" progId="Equation.3">
                  <p:embed/>
                </p:oleObj>
              </mc:Choice>
              <mc:Fallback>
                <p:oleObj name="Equation" r:id="rId12" imgW="222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2983" y="3851048"/>
                        <a:ext cx="3310058" cy="339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257841" y="1219200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7841" y="3723276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5"/>
            <a:endCxn id="25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3" name="Oval 42"/>
          <p:cNvSpPr/>
          <p:nvPr/>
        </p:nvSpPr>
        <p:spPr>
          <a:xfrm>
            <a:off x="3048000" y="533400"/>
            <a:ext cx="715041" cy="457200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/>
          <p:cNvCxnSpPr>
            <a:stCxn id="43" idx="6"/>
          </p:cNvCxnSpPr>
          <p:nvPr/>
        </p:nvCxnSpPr>
        <p:spPr>
          <a:xfrm>
            <a:off x="3763041" y="762000"/>
            <a:ext cx="3856959" cy="196519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819179" y="772287"/>
            <a:ext cx="381222" cy="457200"/>
          </a:xfrm>
          <a:prstGeom prst="ellipse">
            <a:avLst/>
          </a:prstGeom>
          <a:noFill/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3200401" y="1161303"/>
            <a:ext cx="2307452" cy="86228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674883" y="4876800"/>
                <a:ext cx="42954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</a:rPr>
                  <a:t>What is the slope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with respect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𝑘𝑗</m:t>
                    </m:r>
                  </m:oMath>
                </a14:m>
                <a:endParaRPr lang="en-US" sz="2000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883" y="4876800"/>
                <a:ext cx="4295407" cy="400110"/>
              </a:xfrm>
              <a:prstGeom prst="rect">
                <a:avLst/>
              </a:prstGeom>
              <a:blipFill>
                <a:blip r:embed="rId15"/>
                <a:stretch>
                  <a:fillRect l="-1475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375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72850"/>
              </p:ext>
            </p:extLst>
          </p:nvPr>
        </p:nvGraphicFramePr>
        <p:xfrm>
          <a:off x="457200" y="457200"/>
          <a:ext cx="3124200" cy="704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500" imgH="444500" progId="Equation.3">
                  <p:embed/>
                </p:oleObj>
              </mc:Choice>
              <mc:Fallback>
                <p:oleObj name="Equation" r:id="rId2" imgW="1968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457200"/>
                        <a:ext cx="3124200" cy="704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561835"/>
              </p:ext>
            </p:extLst>
          </p:nvPr>
        </p:nvGraphicFramePr>
        <p:xfrm>
          <a:off x="491199" y="1295401"/>
          <a:ext cx="2890842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81200" imgH="444500" progId="Equation.3">
                  <p:embed/>
                </p:oleObj>
              </mc:Choice>
              <mc:Fallback>
                <p:oleObj name="Equation" r:id="rId4" imgW="1981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199" y="1295401"/>
                        <a:ext cx="2890842" cy="64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928779"/>
              </p:ext>
            </p:extLst>
          </p:nvPr>
        </p:nvGraphicFramePr>
        <p:xfrm>
          <a:off x="462449" y="1905000"/>
          <a:ext cx="3118951" cy="69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93900" imgH="444500" progId="Equation.3">
                  <p:embed/>
                </p:oleObj>
              </mc:Choice>
              <mc:Fallback>
                <p:oleObj name="Equation" r:id="rId6" imgW="1993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449" y="1905000"/>
                        <a:ext cx="3118951" cy="69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425857"/>
              </p:ext>
            </p:extLst>
          </p:nvPr>
        </p:nvGraphicFramePr>
        <p:xfrm>
          <a:off x="465750" y="2499274"/>
          <a:ext cx="3774143" cy="70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87600" imgH="444500" progId="Equation.3">
                  <p:embed/>
                </p:oleObj>
              </mc:Choice>
              <mc:Fallback>
                <p:oleObj name="Equation" r:id="rId8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5750" y="2499274"/>
                        <a:ext cx="3774143" cy="70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923172"/>
              </p:ext>
            </p:extLst>
          </p:nvPr>
        </p:nvGraphicFramePr>
        <p:xfrm>
          <a:off x="486441" y="3139526"/>
          <a:ext cx="3657600" cy="59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30500" imgH="444500" progId="Equation.3">
                  <p:embed/>
                </p:oleObj>
              </mc:Choice>
              <mc:Fallback>
                <p:oleObj name="Equation" r:id="rId10" imgW="2730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441" y="3139526"/>
                        <a:ext cx="3657600" cy="59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978492"/>
              </p:ext>
            </p:extLst>
          </p:nvPr>
        </p:nvGraphicFramePr>
        <p:xfrm>
          <a:off x="452983" y="3851048"/>
          <a:ext cx="3310058" cy="339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22500" imgH="228600" progId="Equation.3">
                  <p:embed/>
                </p:oleObj>
              </mc:Choice>
              <mc:Fallback>
                <p:oleObj name="Equation" r:id="rId12" imgW="222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2983" y="3851048"/>
                        <a:ext cx="3310058" cy="339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257841" y="1219200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7841" y="3723276"/>
            <a:ext cx="3733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68236" y="1701462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16036" y="2463462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768261" y="1696998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149037" y="192783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5"/>
            <a:endCxn id="25" idx="1"/>
          </p:cNvCxnSpPr>
          <p:nvPr/>
        </p:nvCxnSpPr>
        <p:spPr>
          <a:xfrm>
            <a:off x="6933591" y="2259229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503356" y="2727199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18784" y="2278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107988" y="2154198"/>
            <a:ext cx="1246881" cy="3092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09795" y="2297422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flipV="1">
            <a:off x="6497192" y="1893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flipV="1">
            <a:off x="8021192" y="2655332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92152" y="1696998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58389" y="2378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45321" y="1969532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07853" y="1524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7853" y="183891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07853" y="21713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00802" y="2645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3" name="Oval 42"/>
          <p:cNvSpPr/>
          <p:nvPr/>
        </p:nvSpPr>
        <p:spPr>
          <a:xfrm>
            <a:off x="3048000" y="533400"/>
            <a:ext cx="715041" cy="457200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/>
          <p:cNvCxnSpPr>
            <a:stCxn id="43" idx="6"/>
          </p:cNvCxnSpPr>
          <p:nvPr/>
        </p:nvCxnSpPr>
        <p:spPr>
          <a:xfrm>
            <a:off x="3763041" y="762000"/>
            <a:ext cx="3856959" cy="196519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819179" y="772287"/>
            <a:ext cx="381222" cy="457200"/>
          </a:xfrm>
          <a:prstGeom prst="ellipse">
            <a:avLst/>
          </a:prstGeom>
          <a:noFill/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3200401" y="1161303"/>
            <a:ext cx="2307452" cy="86228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144041" y="333345"/>
            <a:ext cx="418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What is the slope </a:t>
            </a:r>
            <a:r>
              <a:rPr lang="en-US" sz="2000" dirty="0" err="1">
                <a:solidFill>
                  <a:srgbClr val="0000FF"/>
                </a:solidFill>
              </a:rPr>
              <a:t>vh</a:t>
            </a:r>
            <a:r>
              <a:rPr lang="en-US" sz="2000" dirty="0">
                <a:solidFill>
                  <a:srgbClr val="0000FF"/>
                </a:solidFill>
              </a:rPr>
              <a:t> with respect to </a:t>
            </a:r>
            <a:r>
              <a:rPr lang="en-US" sz="2000" dirty="0" err="1">
                <a:solidFill>
                  <a:srgbClr val="0000FF"/>
                </a:solidFill>
              </a:rPr>
              <a:t>w</a:t>
            </a:r>
            <a:r>
              <a:rPr lang="en-US" sz="2000" baseline="-25000" dirty="0" err="1">
                <a:solidFill>
                  <a:srgbClr val="0000FF"/>
                </a:solidFill>
              </a:rPr>
              <a:t>kj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514599" y="3851048"/>
            <a:ext cx="1248441" cy="339952"/>
          </a:xfrm>
          <a:prstGeom prst="rect">
            <a:avLst/>
          </a:prstGeom>
          <a:solidFill>
            <a:srgbClr val="008000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75178" y="5250552"/>
            <a:ext cx="250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from hidden layer to output layer</a:t>
            </a:r>
          </a:p>
        </p:txBody>
      </p:sp>
      <p:cxnSp>
        <p:nvCxnSpPr>
          <p:cNvPr id="4" name="Straight Arrow Connector 3"/>
          <p:cNvCxnSpPr>
            <a:stCxn id="2" idx="0"/>
          </p:cNvCxnSpPr>
          <p:nvPr/>
        </p:nvCxnSpPr>
        <p:spPr>
          <a:xfrm flipV="1">
            <a:off x="2128610" y="4191000"/>
            <a:ext cx="462190" cy="105955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66595" y="5296233"/>
            <a:ext cx="125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of </a:t>
            </a:r>
            <a:r>
              <a:rPr lang="en-US" dirty="0" err="1"/>
              <a:t>wx</a:t>
            </a:r>
            <a:endParaRPr lang="en-US" dirty="0"/>
          </a:p>
        </p:txBody>
      </p:sp>
      <p:cxnSp>
        <p:nvCxnSpPr>
          <p:cNvPr id="6" name="Straight Arrow Connector 5"/>
          <p:cNvCxnSpPr>
            <a:endCxn id="51" idx="2"/>
          </p:cNvCxnSpPr>
          <p:nvPr/>
        </p:nvCxnSpPr>
        <p:spPr>
          <a:xfrm flipH="1" flipV="1">
            <a:off x="3138820" y="4191000"/>
            <a:ext cx="1280780" cy="1105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657600" y="4191001"/>
            <a:ext cx="2590800" cy="9143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175276" y="5023488"/>
            <a:ext cx="1253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</a:t>
            </a:r>
          </a:p>
        </p:txBody>
      </p:sp>
    </p:spTree>
    <p:extLst>
      <p:ext uri="{BB962C8B-B14F-4D97-AF65-F5344CB8AC3E}">
        <p14:creationId xmlns:p14="http://schemas.microsoft.com/office/powerpoint/2010/main" val="3843935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1686153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68615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2941" y="2971800"/>
            <a:ext cx="2318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What’s different?</a:t>
            </a:r>
          </a:p>
        </p:txBody>
      </p:sp>
      <p:sp>
        <p:nvSpPr>
          <p:cNvPr id="9" name="Oval 8"/>
          <p:cNvSpPr/>
          <p:nvPr/>
        </p:nvSpPr>
        <p:spPr>
          <a:xfrm>
            <a:off x="2132839" y="4232045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132840" y="5679845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80639" y="4994045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864" y="4227581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664" y="5603646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913640" y="4458413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00272" y="5908446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</p:cNvCxnSpPr>
          <p:nvPr/>
        </p:nvCxnSpPr>
        <p:spPr>
          <a:xfrm flipV="1">
            <a:off x="932075" y="5384291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13640" y="4622291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5"/>
            <a:endCxn id="11" idx="1"/>
          </p:cNvCxnSpPr>
          <p:nvPr/>
        </p:nvCxnSpPr>
        <p:spPr>
          <a:xfrm>
            <a:off x="2698194" y="4789812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11" idx="3"/>
          </p:cNvCxnSpPr>
          <p:nvPr/>
        </p:nvCxnSpPr>
        <p:spPr>
          <a:xfrm flipV="1">
            <a:off x="2795194" y="5559400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67959" y="5257782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83387" y="48093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72591" y="4712106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932075" y="5241136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2261795" y="4423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flipV="1">
            <a:off x="2261795" y="58717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flipV="1">
            <a:off x="3785795" y="5185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56755" y="4227581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56755" y="599184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2261795" y="5056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2457" y="50425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09924" y="450011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522" y="5370581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1270710" y="405173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07209" y="4300934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7209" y="46174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32162" y="5520134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0286BF-25B5-3042-A403-62E3F81101CC}"/>
                  </a:ext>
                </a:extLst>
              </p:cNvPr>
              <p:cNvSpPr txBox="1"/>
              <p:nvPr/>
            </p:nvSpPr>
            <p:spPr>
              <a:xfrm>
                <a:off x="547629" y="2292455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0286BF-25B5-3042-A403-62E3F8110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9" y="2292455"/>
                <a:ext cx="3170420" cy="307777"/>
              </a:xfrm>
              <a:prstGeom prst="rect">
                <a:avLst/>
              </a:prstGeom>
              <a:blipFill>
                <a:blip r:embed="rId2"/>
                <a:stretch>
                  <a:fillRect l="-400" t="-4000" r="-24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ACBFBC-0A46-C949-A58F-F929D1B266C1}"/>
                  </a:ext>
                </a:extLst>
              </p:cNvPr>
              <p:cNvSpPr txBox="1"/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ACBFBC-0A46-C949-A58F-F929D1B2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blipFill>
                <a:blip r:embed="rId3"/>
                <a:stretch>
                  <a:fillRect t="-4545" r="-157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44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/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blipFill>
                <a:blip r:embed="rId2"/>
                <a:stretch>
                  <a:fillRect t="-4545" r="-157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/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blipFill>
                <a:blip r:embed="rId3"/>
                <a:stretch>
                  <a:fillRect l="-400" t="-3846" r="-240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1686153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68615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3610" y="2372051"/>
            <a:ext cx="1548857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150716" y="2283660"/>
            <a:ext cx="1552658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77293" y="2948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87813" y="28334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07647" y="2884727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24076" y="2382230"/>
            <a:ext cx="834721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34873" y="2852020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378422" y="2283660"/>
            <a:ext cx="772294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59256" y="2398255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9677" y="3008317"/>
            <a:ext cx="67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951549" y="2295591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68171" y="2842628"/>
            <a:ext cx="82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7" name="Oval 56"/>
          <p:cNvSpPr/>
          <p:nvPr/>
        </p:nvSpPr>
        <p:spPr>
          <a:xfrm>
            <a:off x="2132839" y="4232045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132840" y="5679845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80639" y="4994045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2864" y="4227581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6664" y="5603646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913640" y="4458413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900272" y="5908446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3"/>
          </p:cNvCxnSpPr>
          <p:nvPr/>
        </p:nvCxnSpPr>
        <p:spPr>
          <a:xfrm flipV="1">
            <a:off x="932075" y="5384291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13640" y="4622291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5"/>
            <a:endCxn id="59" idx="1"/>
          </p:cNvCxnSpPr>
          <p:nvPr/>
        </p:nvCxnSpPr>
        <p:spPr>
          <a:xfrm>
            <a:off x="2698194" y="4789812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8" idx="6"/>
            <a:endCxn id="59" idx="3"/>
          </p:cNvCxnSpPr>
          <p:nvPr/>
        </p:nvCxnSpPr>
        <p:spPr>
          <a:xfrm flipV="1">
            <a:off x="2795194" y="5559400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267959" y="5257782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083387" y="48093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72591" y="4712106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932075" y="5241136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flipV="1">
            <a:off x="2261795" y="4423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/>
          <p:nvPr/>
        </p:nvCxnSpPr>
        <p:spPr>
          <a:xfrm flipV="1">
            <a:off x="2261795" y="58717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/>
          <p:nvPr/>
        </p:nvCxnSpPr>
        <p:spPr>
          <a:xfrm flipV="1">
            <a:off x="3785795" y="5185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756755" y="4227581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756755" y="599184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77" name="TextBox 76"/>
          <p:cNvSpPr txBox="1"/>
          <p:nvPr/>
        </p:nvSpPr>
        <p:spPr>
          <a:xfrm>
            <a:off x="2261795" y="5056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12457" y="50425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109924" y="450011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062522" y="5370581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1270710" y="405173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307209" y="4300934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307209" y="46174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332162" y="5520134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6170789" y="5714850"/>
            <a:ext cx="250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from hidden layer to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863184" y="5736461"/>
                <a:ext cx="1253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184" y="5736461"/>
                <a:ext cx="1253432" cy="646331"/>
              </a:xfrm>
              <a:prstGeom prst="rect">
                <a:avLst/>
              </a:prstGeom>
              <a:blipFill>
                <a:blip r:embed="rId4"/>
                <a:stretch>
                  <a:fillRect l="-5051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>
            <a:cxnSpLocks/>
          </p:cNvCxnSpPr>
          <p:nvPr/>
        </p:nvCxnSpPr>
        <p:spPr>
          <a:xfrm flipV="1">
            <a:off x="5394800" y="2749502"/>
            <a:ext cx="278339" cy="285414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cxnSpLocks/>
          </p:cNvCxnSpPr>
          <p:nvPr/>
        </p:nvCxnSpPr>
        <p:spPr>
          <a:xfrm flipH="1" flipV="1">
            <a:off x="6210932" y="2695641"/>
            <a:ext cx="1244220" cy="290800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58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32766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15000" y="2819400"/>
            <a:ext cx="3047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each perceptron computes and calculates an answer</a:t>
            </a:r>
          </a:p>
        </p:txBody>
      </p:sp>
    </p:spTree>
    <p:extLst>
      <p:ext uri="{BB962C8B-B14F-4D97-AF65-F5344CB8AC3E}">
        <p14:creationId xmlns:p14="http://schemas.microsoft.com/office/powerpoint/2010/main" val="3341703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/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6B55BB-2EC1-DE4C-A125-3399DFEFA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527" y="2352851"/>
                <a:ext cx="4022062" cy="276999"/>
              </a:xfrm>
              <a:prstGeom prst="rect">
                <a:avLst/>
              </a:prstGeom>
              <a:blipFill>
                <a:blip r:embed="rId2"/>
                <a:stretch>
                  <a:fillRect t="-4545" r="-157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/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8C896-1EB5-BB4B-922C-CBABA21A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9" y="2398255"/>
                <a:ext cx="3170420" cy="307777"/>
              </a:xfrm>
              <a:prstGeom prst="rect">
                <a:avLst/>
              </a:prstGeom>
              <a:blipFill>
                <a:blip r:embed="rId3"/>
                <a:stretch>
                  <a:fillRect l="-400" t="-3846" r="-240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1686153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68615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3610" y="2372051"/>
            <a:ext cx="1548857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150716" y="2283660"/>
            <a:ext cx="1552658" cy="400050"/>
          </a:xfrm>
          <a:prstGeom prst="rect">
            <a:avLst/>
          </a:prstGeom>
          <a:solidFill>
            <a:srgbClr val="0080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77293" y="2948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87813" y="28334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07647" y="2884727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24076" y="2382230"/>
            <a:ext cx="834721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34873" y="2852020"/>
            <a:ext cx="106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output activation slope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378422" y="2283660"/>
            <a:ext cx="772294" cy="400050"/>
          </a:xfrm>
          <a:prstGeom prst="rect">
            <a:avLst/>
          </a:prstGeom>
          <a:solidFill>
            <a:srgbClr val="FF6600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59256" y="2398255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9677" y="3008317"/>
            <a:ext cx="67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951549" y="2295591"/>
            <a:ext cx="234023" cy="400050"/>
          </a:xfrm>
          <a:prstGeom prst="rect">
            <a:avLst/>
          </a:prstGeom>
          <a:solidFill>
            <a:srgbClr val="3366FF">
              <a:alpha val="3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68171" y="2842628"/>
            <a:ext cx="82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input</a:t>
            </a:r>
          </a:p>
        </p:txBody>
      </p:sp>
      <p:sp>
        <p:nvSpPr>
          <p:cNvPr id="57" name="Oval 56"/>
          <p:cNvSpPr/>
          <p:nvPr/>
        </p:nvSpPr>
        <p:spPr>
          <a:xfrm>
            <a:off x="2132839" y="4232045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132840" y="5679845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80639" y="4994045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2864" y="4227581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6664" y="5603646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913640" y="4458413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900272" y="5908446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3"/>
          </p:cNvCxnSpPr>
          <p:nvPr/>
        </p:nvCxnSpPr>
        <p:spPr>
          <a:xfrm flipV="1">
            <a:off x="932075" y="5384291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13640" y="4622291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5"/>
            <a:endCxn id="59" idx="1"/>
          </p:cNvCxnSpPr>
          <p:nvPr/>
        </p:nvCxnSpPr>
        <p:spPr>
          <a:xfrm>
            <a:off x="2698194" y="4789812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8" idx="6"/>
            <a:endCxn id="59" idx="3"/>
          </p:cNvCxnSpPr>
          <p:nvPr/>
        </p:nvCxnSpPr>
        <p:spPr>
          <a:xfrm flipV="1">
            <a:off x="2795194" y="5559400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267959" y="5257782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083387" y="48093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72591" y="4712106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932075" y="5241136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flipV="1">
            <a:off x="2261795" y="4423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/>
          <p:nvPr/>
        </p:nvCxnSpPr>
        <p:spPr>
          <a:xfrm flipV="1">
            <a:off x="2261795" y="58717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/>
          <p:nvPr/>
        </p:nvCxnSpPr>
        <p:spPr>
          <a:xfrm flipV="1">
            <a:off x="3785795" y="5185915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756755" y="4227581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756755" y="5991849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77" name="TextBox 76"/>
          <p:cNvSpPr txBox="1"/>
          <p:nvPr/>
        </p:nvSpPr>
        <p:spPr>
          <a:xfrm>
            <a:off x="2261795" y="5056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12457" y="50425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109924" y="450011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062522" y="5370581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1270710" y="405173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307209" y="4300934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307209" y="4617402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332162" y="5520134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cxnSp>
        <p:nvCxnSpPr>
          <p:cNvPr id="88" name="Straight Arrow Connector 87"/>
          <p:cNvCxnSpPr>
            <a:cxnSpLocks/>
          </p:cNvCxnSpPr>
          <p:nvPr/>
        </p:nvCxnSpPr>
        <p:spPr>
          <a:xfrm flipV="1">
            <a:off x="5394800" y="2749502"/>
            <a:ext cx="278339" cy="285414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cxnSpLocks/>
          </p:cNvCxnSpPr>
          <p:nvPr/>
        </p:nvCxnSpPr>
        <p:spPr>
          <a:xfrm flipH="1" flipV="1">
            <a:off x="6210932" y="2695641"/>
            <a:ext cx="1244220" cy="290800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E9F91F5-817B-0145-921D-94CC54E45D1A}"/>
              </a:ext>
            </a:extLst>
          </p:cNvPr>
          <p:cNvSpPr txBox="1"/>
          <p:nvPr/>
        </p:nvSpPr>
        <p:spPr>
          <a:xfrm>
            <a:off x="6833042" y="5656400"/>
            <a:ext cx="2166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of the error came from this hidden node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EF84AD-5754-DD46-8FE8-522317E7BE63}"/>
              </a:ext>
            </a:extLst>
          </p:cNvPr>
          <p:cNvSpPr txBox="1"/>
          <p:nvPr/>
        </p:nvSpPr>
        <p:spPr>
          <a:xfrm>
            <a:off x="4511091" y="5708152"/>
            <a:ext cx="171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do we need to change</a:t>
            </a:r>
          </a:p>
        </p:txBody>
      </p:sp>
    </p:spTree>
    <p:extLst>
      <p:ext uri="{BB962C8B-B14F-4D97-AF65-F5344CB8AC3E}">
        <p14:creationId xmlns:p14="http://schemas.microsoft.com/office/powerpoint/2010/main" val="1364695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generalization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75636"/>
              </p:ext>
            </p:extLst>
          </p:nvPr>
        </p:nvGraphicFramePr>
        <p:xfrm>
          <a:off x="779463" y="4953000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15900" progId="Equation.3">
                  <p:embed/>
                </p:oleObj>
              </mc:Choice>
              <mc:Fallback>
                <p:oleObj name="Equation" r:id="rId2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463" y="4953000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own Arrow 2"/>
          <p:cNvSpPr/>
          <p:nvPr/>
        </p:nvSpPr>
        <p:spPr>
          <a:xfrm>
            <a:off x="1480633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47937"/>
              </p:ext>
            </p:extLst>
          </p:nvPr>
        </p:nvGraphicFramePr>
        <p:xfrm>
          <a:off x="806450" y="5575300"/>
          <a:ext cx="29829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215900" progId="Equation.3">
                  <p:embed/>
                </p:oleObj>
              </mc:Choice>
              <mc:Fallback>
                <p:oleObj name="Equation" r:id="rId4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6450" y="5575300"/>
                        <a:ext cx="29829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43549" y="5562600"/>
            <a:ext cx="1671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modified error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9349" y="6136316"/>
            <a:ext cx="1655968" cy="645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 of input at node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317" y="6136316"/>
            <a:ext cx="8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DB184-A86C-F049-A7E5-1027485EE8FC}"/>
                  </a:ext>
                </a:extLst>
              </p:cNvPr>
              <p:cNvSpPr txBox="1"/>
              <p:nvPr/>
            </p:nvSpPr>
            <p:spPr>
              <a:xfrm>
                <a:off x="40652" y="2432907"/>
                <a:ext cx="3951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DB184-A86C-F049-A7E5-1027485EE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2" y="2432907"/>
                <a:ext cx="3951723" cy="307777"/>
              </a:xfrm>
              <a:prstGeom prst="rect">
                <a:avLst/>
              </a:prstGeom>
              <a:blipFill>
                <a:blip r:embed="rId6"/>
                <a:stretch>
                  <a:fillRect t="-3846" r="-96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1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generalization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62400" y="1828800"/>
            <a:ext cx="0" cy="4724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5562600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651335"/>
              </p:ext>
            </p:extLst>
          </p:nvPr>
        </p:nvGraphicFramePr>
        <p:xfrm>
          <a:off x="4572000" y="4876800"/>
          <a:ext cx="1762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228600" progId="Equation.3">
                  <p:embed/>
                </p:oleObj>
              </mc:Choice>
              <mc:Fallback>
                <p:oleObj name="Equation" r:id="rId2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0" y="4876800"/>
                        <a:ext cx="1762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515318"/>
              </p:ext>
            </p:extLst>
          </p:nvPr>
        </p:nvGraphicFramePr>
        <p:xfrm>
          <a:off x="4511675" y="5497513"/>
          <a:ext cx="40878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09800" imgH="215900" progId="Equation.3">
                  <p:embed/>
                </p:oleObj>
              </mc:Choice>
              <mc:Fallback>
                <p:oleObj name="Equation" r:id="rId4" imgW="2209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675" y="5497513"/>
                        <a:ext cx="40878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50592" y="6183868"/>
            <a:ext cx="326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write this more succinctly?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1820" y="1597967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505133"/>
              </p:ext>
            </p:extLst>
          </p:nvPr>
        </p:nvGraphicFramePr>
        <p:xfrm>
          <a:off x="779463" y="4953000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15900" progId="Equation.3">
                  <p:embed/>
                </p:oleObj>
              </mc:Choice>
              <mc:Fallback>
                <p:oleObj name="Equation" r:id="rId6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9463" y="4953000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218615"/>
              </p:ext>
            </p:extLst>
          </p:nvPr>
        </p:nvGraphicFramePr>
        <p:xfrm>
          <a:off x="806450" y="5575300"/>
          <a:ext cx="29829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12900" imgH="215900" progId="Equation.3">
                  <p:embed/>
                </p:oleObj>
              </mc:Choice>
              <mc:Fallback>
                <p:oleObj name="Equation" r:id="rId8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6450" y="5575300"/>
                        <a:ext cx="29829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>
            <a:extLst>
              <a:ext uri="{FF2B5EF4-FFF2-40B4-BE49-F238E27FC236}">
                <a16:creationId xmlns:a16="http://schemas.microsoft.com/office/drawing/2014/main" id="{CD78592B-9253-EE4E-8669-8A1BC2CE3B22}"/>
              </a:ext>
            </a:extLst>
          </p:cNvPr>
          <p:cNvSpPr/>
          <p:nvPr/>
        </p:nvSpPr>
        <p:spPr>
          <a:xfrm>
            <a:off x="1480633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93B34B-E7B8-CD43-97BD-2A76FC84DD7A}"/>
                  </a:ext>
                </a:extLst>
              </p:cNvPr>
              <p:cNvSpPr txBox="1"/>
              <p:nvPr/>
            </p:nvSpPr>
            <p:spPr>
              <a:xfrm>
                <a:off x="40652" y="2432907"/>
                <a:ext cx="3885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h𝑘𝑓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93B34B-E7B8-CD43-97BD-2A76FC84D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2" y="2432907"/>
                <a:ext cx="3885231" cy="307777"/>
              </a:xfrm>
              <a:prstGeom prst="rect">
                <a:avLst/>
              </a:prstGeom>
              <a:blipFill>
                <a:blip r:embed="rId10"/>
                <a:stretch>
                  <a:fillRect t="-3846" r="-977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54EF5-E405-2E4C-8666-AC57110FF238}"/>
                  </a:ext>
                </a:extLst>
              </p:cNvPr>
              <p:cNvSpPr txBox="1"/>
              <p:nvPr/>
            </p:nvSpPr>
            <p:spPr>
              <a:xfrm>
                <a:off x="4135438" y="2376100"/>
                <a:ext cx="5088444" cy="345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𝑘𝑗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 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54EF5-E405-2E4C-8666-AC57110F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438" y="2376100"/>
                <a:ext cx="5088444" cy="345929"/>
              </a:xfrm>
              <a:prstGeom prst="rect">
                <a:avLst/>
              </a:prstGeom>
              <a:blipFill>
                <a:blip r:embed="rId11"/>
                <a:stretch>
                  <a:fillRect r="-995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7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generalization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62400" y="1828800"/>
            <a:ext cx="0" cy="4724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331867"/>
              </p:ext>
            </p:extLst>
          </p:nvPr>
        </p:nvGraphicFramePr>
        <p:xfrm>
          <a:off x="4572000" y="4876800"/>
          <a:ext cx="1762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228600" progId="Equation.3">
                  <p:embed/>
                </p:oleObj>
              </mc:Choice>
              <mc:Fallback>
                <p:oleObj name="Equation" r:id="rId2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0" y="4876800"/>
                        <a:ext cx="1762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644087"/>
              </p:ext>
            </p:extLst>
          </p:nvPr>
        </p:nvGraphicFramePr>
        <p:xfrm>
          <a:off x="4827588" y="6000750"/>
          <a:ext cx="1949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4100" imgH="215900" progId="Equation.3">
                  <p:embed/>
                </p:oleObj>
              </mc:Choice>
              <mc:Fallback>
                <p:oleObj name="Equation" r:id="rId4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7588" y="6000750"/>
                        <a:ext cx="1949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593580"/>
              </p:ext>
            </p:extLst>
          </p:nvPr>
        </p:nvGraphicFramePr>
        <p:xfrm>
          <a:off x="4511675" y="5497513"/>
          <a:ext cx="40878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09800" imgH="215900" progId="Equation.3">
                  <p:embed/>
                </p:oleObj>
              </mc:Choice>
              <mc:Fallback>
                <p:oleObj name="Equation" r:id="rId6" imgW="2209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1675" y="5497513"/>
                        <a:ext cx="40878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1820" y="1597967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76840"/>
              </p:ext>
            </p:extLst>
          </p:nvPr>
        </p:nvGraphicFramePr>
        <p:xfrm>
          <a:off x="779463" y="4953000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14400" imgH="215900" progId="Equation.3">
                  <p:embed/>
                </p:oleObj>
              </mc:Choice>
              <mc:Fallback>
                <p:oleObj name="Equation" r:id="rId8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463" y="4953000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733591"/>
              </p:ext>
            </p:extLst>
          </p:nvPr>
        </p:nvGraphicFramePr>
        <p:xfrm>
          <a:off x="806450" y="5575300"/>
          <a:ext cx="29829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12900" imgH="215900" progId="Equation.3">
                  <p:embed/>
                </p:oleObj>
              </mc:Choice>
              <mc:Fallback>
                <p:oleObj name="Equation" r:id="rId10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6450" y="5575300"/>
                        <a:ext cx="29829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Down Arrow 25">
            <a:extLst>
              <a:ext uri="{FF2B5EF4-FFF2-40B4-BE49-F238E27FC236}">
                <a16:creationId xmlns:a16="http://schemas.microsoft.com/office/drawing/2014/main" id="{EB42B34E-BB5B-ED48-8B89-17CCE41A305D}"/>
              </a:ext>
            </a:extLst>
          </p:cNvPr>
          <p:cNvSpPr/>
          <p:nvPr/>
        </p:nvSpPr>
        <p:spPr>
          <a:xfrm>
            <a:off x="5562600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941A686-FD65-B143-ACB6-AD6E25481798}"/>
              </a:ext>
            </a:extLst>
          </p:cNvPr>
          <p:cNvSpPr/>
          <p:nvPr/>
        </p:nvSpPr>
        <p:spPr>
          <a:xfrm>
            <a:off x="1480633" y="3324270"/>
            <a:ext cx="533400" cy="76200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D69B44-A38F-B544-8CA8-6054DA24D244}"/>
                  </a:ext>
                </a:extLst>
              </p:cNvPr>
              <p:cNvSpPr txBox="1"/>
              <p:nvPr/>
            </p:nvSpPr>
            <p:spPr>
              <a:xfrm>
                <a:off x="40652" y="2432907"/>
                <a:ext cx="38387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h𝑘𝑓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D69B44-A38F-B544-8CA8-6054DA24D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2" y="2432907"/>
                <a:ext cx="3838743" cy="307777"/>
              </a:xfrm>
              <a:prstGeom prst="rect">
                <a:avLst/>
              </a:prstGeom>
              <a:blipFill>
                <a:blip r:embed="rId13"/>
                <a:stretch>
                  <a:fillRect l="-330" t="-3846" r="-165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CF9B43-9B90-BF40-B17B-05AB9F8654FD}"/>
                  </a:ext>
                </a:extLst>
              </p:cNvPr>
              <p:cNvSpPr txBox="1"/>
              <p:nvPr/>
            </p:nvSpPr>
            <p:spPr>
              <a:xfrm>
                <a:off x="4135438" y="2376100"/>
                <a:ext cx="4888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𝑘𝑗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𝑣𝑘𝑓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CF9B43-9B90-BF40-B17B-05AB9F865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438" y="2376100"/>
                <a:ext cx="4888839" cy="276999"/>
              </a:xfrm>
              <a:prstGeom prst="rect">
                <a:avLst/>
              </a:prstGeom>
              <a:blipFill>
                <a:blip r:embed="rId14"/>
                <a:stretch>
                  <a:fillRect t="-9091" r="-77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06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generalization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539131"/>
              </p:ext>
            </p:extLst>
          </p:nvPr>
        </p:nvGraphicFramePr>
        <p:xfrm>
          <a:off x="690563" y="2309813"/>
          <a:ext cx="16906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15900" progId="Equation.3">
                  <p:embed/>
                </p:oleObj>
              </mc:Choice>
              <mc:Fallback>
                <p:oleObj name="Equation" r:id="rId2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0563" y="2309813"/>
                        <a:ext cx="16906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422190"/>
              </p:ext>
            </p:extLst>
          </p:nvPr>
        </p:nvGraphicFramePr>
        <p:xfrm>
          <a:off x="685800" y="2895600"/>
          <a:ext cx="2982912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215900" progId="Equation.3">
                  <p:embed/>
                </p:oleObj>
              </mc:Choice>
              <mc:Fallback>
                <p:oleObj name="Equation" r:id="rId4" imgW="1612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895600"/>
                        <a:ext cx="2982912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3962400" y="1828800"/>
            <a:ext cx="0" cy="332080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935281"/>
              </p:ext>
            </p:extLst>
          </p:nvPr>
        </p:nvGraphicFramePr>
        <p:xfrm>
          <a:off x="4479925" y="2298700"/>
          <a:ext cx="1762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500" imgH="228600" progId="Equation.3">
                  <p:embed/>
                </p:oleObj>
              </mc:Choice>
              <mc:Fallback>
                <p:oleObj name="Equation" r:id="rId6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9925" y="2298700"/>
                        <a:ext cx="1762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822751"/>
              </p:ext>
            </p:extLst>
          </p:nvPr>
        </p:nvGraphicFramePr>
        <p:xfrm>
          <a:off x="4681538" y="3422650"/>
          <a:ext cx="195103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54100" imgH="215900" progId="Equation.3">
                  <p:embed/>
                </p:oleObj>
              </mc:Choice>
              <mc:Fallback>
                <p:oleObj name="Equation" r:id="rId8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81538" y="3422650"/>
                        <a:ext cx="195103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22929"/>
              </p:ext>
            </p:extLst>
          </p:nvPr>
        </p:nvGraphicFramePr>
        <p:xfrm>
          <a:off x="4419600" y="2919413"/>
          <a:ext cx="40878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209800" imgH="215900" progId="Equation.3">
                  <p:embed/>
                </p:oleObj>
              </mc:Choice>
              <mc:Fallback>
                <p:oleObj name="Equation" r:id="rId10" imgW="2209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19600" y="2919413"/>
                        <a:ext cx="40878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11140" y="1600200"/>
            <a:ext cx="166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1820" y="1597967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867400" y="3822700"/>
            <a:ext cx="228600" cy="7128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28339" y="453553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to output layer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9055" y="4503272"/>
            <a:ext cx="19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error of output layer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324600" y="3822700"/>
            <a:ext cx="1066800" cy="71283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000998"/>
              </p:ext>
            </p:extLst>
          </p:nvPr>
        </p:nvGraphicFramePr>
        <p:xfrm>
          <a:off x="3852228" y="5409248"/>
          <a:ext cx="2444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20800" imgH="215900" progId="Equation.3">
                  <p:embed/>
                </p:oleObj>
              </mc:Choice>
              <mc:Fallback>
                <p:oleObj name="Equation" r:id="rId1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52228" y="5409248"/>
                        <a:ext cx="24447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84899"/>
              </p:ext>
            </p:extLst>
          </p:nvPr>
        </p:nvGraphicFramePr>
        <p:xfrm>
          <a:off x="3836988" y="6019800"/>
          <a:ext cx="4373562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362200" imgH="228600" progId="Equation.3">
                  <p:embed/>
                </p:oleObj>
              </mc:Choice>
              <mc:Fallback>
                <p:oleObj name="Equation" r:id="rId14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36988" y="6019800"/>
                        <a:ext cx="4373562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427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115324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807055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718560" y="2651760"/>
            <a:ext cx="308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Anything different at this layer?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9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216850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771636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733800" y="5638006"/>
            <a:ext cx="431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“errors” at the next layer does the highlighted edge affect? 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1006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341232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581154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39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342011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496186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733800" y="5638006"/>
            <a:ext cx="431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“errors” at the next layer does the highlighted edge affect? </a:t>
            </a: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3505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730175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042853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9638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961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41148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15000" y="3810000"/>
            <a:ext cx="3047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those answers become inputs for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995659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457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675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6009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96159" y="50284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10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2199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134359" y="4190206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753359" y="3275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381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572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1991359" y="28948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181859" y="28567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524759" y="28948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2715259" y="28567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381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1686559" y="36568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1877059" y="34663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219959" y="31234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1686559" y="35044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19913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289622" y="37264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556322" y="34597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1984823" y="33139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289623" y="34663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524759" y="3809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2823022" y="36633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1718122" y="44503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2067559" y="46474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2258060" y="46408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2632523" y="44188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96953" y="54848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313142"/>
              </p:ext>
            </p:extLst>
          </p:nvPr>
        </p:nvGraphicFramePr>
        <p:xfrm>
          <a:off x="3498850" y="46482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8850" y="46482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446599"/>
              </p:ext>
            </p:extLst>
          </p:nvPr>
        </p:nvGraphicFramePr>
        <p:xfrm>
          <a:off x="3733800" y="342207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342207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759590"/>
              </p:ext>
            </p:extLst>
          </p:nvPr>
        </p:nvGraphicFramePr>
        <p:xfrm>
          <a:off x="3733800" y="3657601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3800" y="3657601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522384"/>
              </p:ext>
            </p:extLst>
          </p:nvPr>
        </p:nvGraphicFramePr>
        <p:xfrm>
          <a:off x="3721100" y="2594759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1100" y="2594759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854276"/>
              </p:ext>
            </p:extLst>
          </p:nvPr>
        </p:nvGraphicFramePr>
        <p:xfrm>
          <a:off x="3657600" y="2790600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40000" imgH="279400" progId="Equation.3">
                  <p:embed/>
                </p:oleObj>
              </mc:Choice>
              <mc:Fallback>
                <p:oleObj name="Equation" r:id="rId9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57600" y="2790600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27908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on multilayer networks</a:t>
            </a: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16006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22102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27436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1753032" y="24349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Oval 12"/>
          <p:cNvSpPr>
            <a:spLocks noChangeArrowheads="1"/>
          </p:cNvSpPr>
          <p:nvPr/>
        </p:nvSpPr>
        <p:spPr bwMode="auto">
          <a:xfrm>
            <a:off x="2362632" y="24349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Oval 12"/>
          <p:cNvSpPr>
            <a:spLocks noChangeArrowheads="1"/>
          </p:cNvSpPr>
          <p:nvPr/>
        </p:nvSpPr>
        <p:spPr bwMode="auto">
          <a:xfrm>
            <a:off x="3277032" y="3349341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Oval 12"/>
          <p:cNvSpPr>
            <a:spLocks noChangeArrowheads="1"/>
          </p:cNvSpPr>
          <p:nvPr/>
        </p:nvSpPr>
        <p:spPr bwMode="auto">
          <a:xfrm>
            <a:off x="2896032" y="2434941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5" name="Straight Arrow Connector 54"/>
          <p:cNvCxnSpPr>
            <a:stCxn id="45" idx="4"/>
            <a:endCxn id="41" idx="0"/>
          </p:cNvCxnSpPr>
          <p:nvPr/>
        </p:nvCxnSpPr>
        <p:spPr bwMode="auto">
          <a:xfrm rot="5400000">
            <a:off x="1524432" y="296834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>
            <a:stCxn id="45" idx="4"/>
            <a:endCxn id="42" idx="0"/>
          </p:cNvCxnSpPr>
          <p:nvPr/>
        </p:nvCxnSpPr>
        <p:spPr bwMode="auto">
          <a:xfrm rot="16200000" flipH="1">
            <a:off x="1829232" y="2815941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Straight Arrow Connector 56"/>
          <p:cNvCxnSpPr>
            <a:stCxn id="45" idx="4"/>
            <a:endCxn id="43" idx="1"/>
          </p:cNvCxnSpPr>
          <p:nvPr/>
        </p:nvCxnSpPr>
        <p:spPr bwMode="auto">
          <a:xfrm rot="16200000" flipH="1">
            <a:off x="2019732" y="2625440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45" idx="4"/>
            <a:endCxn id="47" idx="0"/>
          </p:cNvCxnSpPr>
          <p:nvPr/>
        </p:nvCxnSpPr>
        <p:spPr bwMode="auto">
          <a:xfrm rot="16200000" flipH="1">
            <a:off x="2362632" y="2282541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/>
          <p:cNvCxnSpPr>
            <a:stCxn id="46" idx="4"/>
            <a:endCxn id="41" idx="0"/>
          </p:cNvCxnSpPr>
          <p:nvPr/>
        </p:nvCxnSpPr>
        <p:spPr bwMode="auto">
          <a:xfrm rot="5400000">
            <a:off x="1829232" y="2663541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Straight Arrow Connector 59"/>
          <p:cNvCxnSpPr>
            <a:stCxn id="46" idx="4"/>
            <a:endCxn id="42" idx="0"/>
          </p:cNvCxnSpPr>
          <p:nvPr/>
        </p:nvCxnSpPr>
        <p:spPr bwMode="auto">
          <a:xfrm rot="5400000">
            <a:off x="2134032" y="296834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46" idx="5"/>
            <a:endCxn id="43" idx="0"/>
          </p:cNvCxnSpPr>
          <p:nvPr/>
        </p:nvCxnSpPr>
        <p:spPr bwMode="auto">
          <a:xfrm rot="16200000" flipH="1">
            <a:off x="2432295" y="2885603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46" idx="5"/>
            <a:endCxn id="47" idx="0"/>
          </p:cNvCxnSpPr>
          <p:nvPr/>
        </p:nvCxnSpPr>
        <p:spPr bwMode="auto">
          <a:xfrm rot="16200000" flipH="1">
            <a:off x="2698995" y="2618903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48" idx="4"/>
            <a:endCxn id="41" idx="7"/>
          </p:cNvCxnSpPr>
          <p:nvPr/>
        </p:nvCxnSpPr>
        <p:spPr bwMode="auto">
          <a:xfrm rot="5400000">
            <a:off x="2127496" y="2473041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>
            <a:stCxn id="48" idx="5"/>
            <a:endCxn id="42" idx="0"/>
          </p:cNvCxnSpPr>
          <p:nvPr/>
        </p:nvCxnSpPr>
        <p:spPr bwMode="auto">
          <a:xfrm rot="5400000">
            <a:off x="2432296" y="2625441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48" idx="4"/>
            <a:endCxn id="43" idx="0"/>
          </p:cNvCxnSpPr>
          <p:nvPr/>
        </p:nvCxnSpPr>
        <p:spPr bwMode="auto">
          <a:xfrm rot="5400000">
            <a:off x="2667432" y="2968341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48" idx="4"/>
            <a:endCxn id="47" idx="7"/>
          </p:cNvCxnSpPr>
          <p:nvPr/>
        </p:nvCxnSpPr>
        <p:spPr bwMode="auto">
          <a:xfrm rot="16200000" flipH="1">
            <a:off x="2965695" y="2822477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282612"/>
              </p:ext>
            </p:extLst>
          </p:nvPr>
        </p:nvGraphicFramePr>
        <p:xfrm>
          <a:off x="4092373" y="2684693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800" imgH="215900" progId="Equation.3">
                  <p:embed/>
                </p:oleObj>
              </mc:Choice>
              <mc:Fallback>
                <p:oleObj name="Equation" r:id="rId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92373" y="2684693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664388"/>
              </p:ext>
            </p:extLst>
          </p:nvPr>
        </p:nvGraphicFramePr>
        <p:xfrm>
          <a:off x="4028873" y="2880534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40000" imgH="279400" progId="Equation.3">
                  <p:embed/>
                </p:oleObj>
              </mc:Choice>
              <mc:Fallback>
                <p:oleObj name="Equation" r:id="rId4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28873" y="2880534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55497" y="1865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307283" y="38618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9402" y="4431329"/>
            <a:ext cx="7567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Backpropagation</a:t>
            </a:r>
            <a:r>
              <a:rPr lang="en-US" sz="2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Calculate new weights and modified errors at output layer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Recursively calculate new weights and modified errors on hidden layers based on recursive relationship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Update model with new weights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4648200" y="3290334"/>
            <a:ext cx="838200" cy="234846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840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 nodes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828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4384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971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09801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81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5908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5052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3124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752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943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2362201" y="3047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552701" y="3009106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895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3086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752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2057401" y="3809205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2247901" y="3618704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590801" y="3275805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2057401" y="3656805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23622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660464" y="3878867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927164" y="3612167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2355665" y="3466305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660465" y="3618705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895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3193864" y="3815741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>
            <a:off x="2088964" y="4602768"/>
            <a:ext cx="1654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flipH="1">
            <a:off x="2362201" y="4647405"/>
            <a:ext cx="228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flipH="1">
            <a:off x="2362201" y="4602768"/>
            <a:ext cx="6542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flipH="1">
            <a:off x="2469964" y="4647405"/>
            <a:ext cx="11876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09801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Oval 12"/>
          <p:cNvSpPr>
            <a:spLocks noChangeArrowheads="1"/>
          </p:cNvSpPr>
          <p:nvPr/>
        </p:nvSpPr>
        <p:spPr bwMode="auto">
          <a:xfrm>
            <a:off x="3061507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rot="5400000">
            <a:off x="3061507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4" idx="5"/>
            <a:endCxn id="39" idx="1"/>
          </p:cNvCxnSpPr>
          <p:nvPr/>
        </p:nvCxnSpPr>
        <p:spPr bwMode="auto">
          <a:xfrm>
            <a:off x="2088964" y="4602768"/>
            <a:ext cx="1017180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6" idx="4"/>
            <a:endCxn id="39" idx="0"/>
          </p:cNvCxnSpPr>
          <p:nvPr/>
        </p:nvCxnSpPr>
        <p:spPr bwMode="auto">
          <a:xfrm>
            <a:off x="3124201" y="4647405"/>
            <a:ext cx="89706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5" idx="5"/>
            <a:endCxn id="39" idx="0"/>
          </p:cNvCxnSpPr>
          <p:nvPr/>
        </p:nvCxnSpPr>
        <p:spPr bwMode="auto">
          <a:xfrm>
            <a:off x="2698564" y="4602768"/>
            <a:ext cx="515343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10" idx="4"/>
            <a:endCxn id="39" idx="7"/>
          </p:cNvCxnSpPr>
          <p:nvPr/>
        </p:nvCxnSpPr>
        <p:spPr bwMode="auto">
          <a:xfrm flipH="1">
            <a:off x="3321670" y="4647405"/>
            <a:ext cx="335931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3366307" y="5987534"/>
            <a:ext cx="439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does multiple outputs change things?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510698"/>
              </p:ext>
            </p:extLst>
          </p:nvPr>
        </p:nvGraphicFramePr>
        <p:xfrm>
          <a:off x="4232275" y="47244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2275" y="47244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005669"/>
              </p:ext>
            </p:extLst>
          </p:nvPr>
        </p:nvGraphicFramePr>
        <p:xfrm>
          <a:off x="4127500" y="3684010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7500" y="3684010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465004"/>
              </p:ext>
            </p:extLst>
          </p:nvPr>
        </p:nvGraphicFramePr>
        <p:xfrm>
          <a:off x="4127500" y="3919538"/>
          <a:ext cx="3505200" cy="3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228600" progId="Equation.3">
                  <p:embed/>
                </p:oleObj>
              </mc:Choice>
              <mc:Fallback>
                <p:oleObj name="Equation" r:id="rId6" imgW="236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7500" y="3919538"/>
                        <a:ext cx="3505200" cy="339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239849"/>
              </p:ext>
            </p:extLst>
          </p:nvPr>
        </p:nvGraphicFramePr>
        <p:xfrm>
          <a:off x="4114800" y="2856696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2856696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741226"/>
              </p:ext>
            </p:extLst>
          </p:nvPr>
        </p:nvGraphicFramePr>
        <p:xfrm>
          <a:off x="4051300" y="3052537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40000" imgH="279400" progId="Equation.3">
                  <p:embed/>
                </p:oleObj>
              </mc:Choice>
              <mc:Fallback>
                <p:oleObj name="Equation" r:id="rId9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51300" y="3052537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3206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 nodes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828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4384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29718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209801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81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5908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3505201" y="43426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3124201" y="34282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1752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1943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2362201" y="30472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2552701" y="3009106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2895601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3086101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1752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2057401" y="3809205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2247901" y="3618704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2590801" y="3275805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2057401" y="3656805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23622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2660464" y="3878867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2927164" y="3612167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2355665" y="3466305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2660465" y="3618705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2895601" y="3961605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3193864" y="3815741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>
            <a:off x="2088964" y="4602768"/>
            <a:ext cx="1654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flipH="1">
            <a:off x="2362201" y="4647405"/>
            <a:ext cx="228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flipH="1">
            <a:off x="2362201" y="4602768"/>
            <a:ext cx="6542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flipH="1">
            <a:off x="2469964" y="4647405"/>
            <a:ext cx="1187637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2209801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Oval 12"/>
          <p:cNvSpPr>
            <a:spLocks noChangeArrowheads="1"/>
          </p:cNvSpPr>
          <p:nvPr/>
        </p:nvSpPr>
        <p:spPr bwMode="auto">
          <a:xfrm>
            <a:off x="3061507" y="518080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rot="5400000">
            <a:off x="3061507" y="5637211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4" idx="5"/>
            <a:endCxn id="39" idx="1"/>
          </p:cNvCxnSpPr>
          <p:nvPr/>
        </p:nvCxnSpPr>
        <p:spPr bwMode="auto">
          <a:xfrm>
            <a:off x="2088964" y="4602768"/>
            <a:ext cx="1017180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6" idx="4"/>
            <a:endCxn id="39" idx="0"/>
          </p:cNvCxnSpPr>
          <p:nvPr/>
        </p:nvCxnSpPr>
        <p:spPr bwMode="auto">
          <a:xfrm>
            <a:off x="3124201" y="4647405"/>
            <a:ext cx="89706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5" idx="5"/>
            <a:endCxn id="39" idx="0"/>
          </p:cNvCxnSpPr>
          <p:nvPr/>
        </p:nvCxnSpPr>
        <p:spPr bwMode="auto">
          <a:xfrm>
            <a:off x="2698564" y="4602768"/>
            <a:ext cx="515343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10" idx="4"/>
            <a:endCxn id="39" idx="7"/>
          </p:cNvCxnSpPr>
          <p:nvPr/>
        </p:nvCxnSpPr>
        <p:spPr bwMode="auto">
          <a:xfrm flipH="1">
            <a:off x="3321670" y="4647405"/>
            <a:ext cx="335931" cy="578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3366307" y="5987534"/>
            <a:ext cx="439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does multiple outputs change things?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252052"/>
              </p:ext>
            </p:extLst>
          </p:nvPr>
        </p:nvGraphicFramePr>
        <p:xfrm>
          <a:off x="4232275" y="4724400"/>
          <a:ext cx="23971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2275" y="4724400"/>
                        <a:ext cx="239712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732277"/>
              </p:ext>
            </p:extLst>
          </p:nvPr>
        </p:nvGraphicFramePr>
        <p:xfrm>
          <a:off x="4114800" y="2856696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800" imgH="215900" progId="Equation.3">
                  <p:embed/>
                </p:oleObj>
              </mc:Choice>
              <mc:Fallback>
                <p:oleObj name="Equation" r:id="rId4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2856696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99979"/>
              </p:ext>
            </p:extLst>
          </p:nvPr>
        </p:nvGraphicFramePr>
        <p:xfrm>
          <a:off x="4051300" y="3052537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40000" imgH="279400" progId="Equation.3">
                  <p:embed/>
                </p:oleObj>
              </mc:Choice>
              <mc:Fallback>
                <p:oleObj name="Equation" r:id="rId6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51300" y="3052537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710623"/>
              </p:ext>
            </p:extLst>
          </p:nvPr>
        </p:nvGraphicFramePr>
        <p:xfrm>
          <a:off x="4222750" y="3661559"/>
          <a:ext cx="1905000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20800" imgH="215900" progId="Equation.3">
                  <p:embed/>
                </p:oleObj>
              </mc:Choice>
              <mc:Fallback>
                <p:oleObj name="Equation" r:id="rId8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2750" y="3661559"/>
                        <a:ext cx="1905000" cy="3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486927"/>
              </p:ext>
            </p:extLst>
          </p:nvPr>
        </p:nvGraphicFramePr>
        <p:xfrm>
          <a:off x="4159250" y="3857400"/>
          <a:ext cx="3721100" cy="4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40000" imgH="279400" progId="Equation.3">
                  <p:embed/>
                </p:oleObj>
              </mc:Choice>
              <mc:Fallback>
                <p:oleObj name="Equation" r:id="rId9" imgW="254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59250" y="3857400"/>
                        <a:ext cx="3721100" cy="4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629400" y="3857400"/>
            <a:ext cx="1250950" cy="485205"/>
          </a:xfrm>
          <a:prstGeom prst="rect">
            <a:avLst/>
          </a:prstGeom>
          <a:solidFill>
            <a:srgbClr val="0000FF">
              <a:alpha val="2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7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663" y="1728164"/>
            <a:ext cx="2782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 update: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249986"/>
              </p:ext>
            </p:extLst>
          </p:nvPr>
        </p:nvGraphicFramePr>
        <p:xfrm>
          <a:off x="779463" y="2209800"/>
          <a:ext cx="35020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92300" imgH="215900" progId="Equation.3">
                  <p:embed/>
                </p:oleObj>
              </mc:Choice>
              <mc:Fallback>
                <p:oleObj name="Equation" r:id="rId2" imgW="189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463" y="2209800"/>
                        <a:ext cx="35020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464511"/>
              </p:ext>
            </p:extLst>
          </p:nvPr>
        </p:nvGraphicFramePr>
        <p:xfrm>
          <a:off x="685800" y="3429000"/>
          <a:ext cx="4862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7000" imgH="228600" progId="Equation.3">
                  <p:embed/>
                </p:oleObj>
              </mc:Choice>
              <mc:Fallback>
                <p:oleObj name="Equation" r:id="rId4" imgW="2667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429000"/>
                        <a:ext cx="4862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0663" y="2895600"/>
            <a:ext cx="2929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update: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4948535"/>
            <a:ext cx="553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Any missing information for 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1638027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663" y="1728164"/>
            <a:ext cx="2782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 update: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455085"/>
              </p:ext>
            </p:extLst>
          </p:nvPr>
        </p:nvGraphicFramePr>
        <p:xfrm>
          <a:off x="685800" y="2209800"/>
          <a:ext cx="35020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92300" imgH="215900" progId="Equation.3">
                  <p:embed/>
                </p:oleObj>
              </mc:Choice>
              <mc:Fallback>
                <p:oleObj name="Equation" r:id="rId2" imgW="189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800" y="2209800"/>
                        <a:ext cx="35020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762334"/>
              </p:ext>
            </p:extLst>
          </p:nvPr>
        </p:nvGraphicFramePr>
        <p:xfrm>
          <a:off x="685800" y="3429000"/>
          <a:ext cx="4862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7000" imgH="228600" progId="Equation.3">
                  <p:embed/>
                </p:oleObj>
              </mc:Choice>
              <mc:Fallback>
                <p:oleObj name="Equation" r:id="rId4" imgW="2667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429000"/>
                        <a:ext cx="4862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0663" y="2895600"/>
            <a:ext cx="2929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update:</a:t>
            </a:r>
          </a:p>
        </p:txBody>
      </p:sp>
      <p:sp>
        <p:nvSpPr>
          <p:cNvPr id="3" name="Rectangle 2"/>
          <p:cNvSpPr/>
          <p:nvPr/>
        </p:nvSpPr>
        <p:spPr>
          <a:xfrm>
            <a:off x="4648200" y="3429000"/>
            <a:ext cx="838200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74823" y="3429000"/>
            <a:ext cx="838200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33599" y="3429000"/>
            <a:ext cx="919345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39993" y="2209800"/>
            <a:ext cx="759777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52170" y="2209800"/>
            <a:ext cx="870580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1327" y="4632729"/>
            <a:ext cx="4942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What activation function are we using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What is the derivative of that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474467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derivatives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821392"/>
              </p:ext>
            </p:extLst>
          </p:nvPr>
        </p:nvGraphicFramePr>
        <p:xfrm>
          <a:off x="833438" y="2105025"/>
          <a:ext cx="18796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393700" progId="Equation.3">
                  <p:embed/>
                </p:oleObj>
              </mc:Choice>
              <mc:Fallback>
                <p:oleObj name="Equation" r:id="rId2" imgW="825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105025"/>
                        <a:ext cx="18796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10" y="5142626"/>
            <a:ext cx="2462831" cy="1593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4355" y="1634468"/>
            <a:ext cx="112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sigmoid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305690"/>
              </p:ext>
            </p:extLst>
          </p:nvPr>
        </p:nvGraphicFramePr>
        <p:xfrm>
          <a:off x="719137" y="3271837"/>
          <a:ext cx="286226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300" imgH="203200" progId="Equation.3">
                  <p:embed/>
                </p:oleObj>
              </mc:Choice>
              <mc:Fallback>
                <p:oleObj name="Equation" r:id="rId5" imgW="1257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7" y="3271837"/>
                        <a:ext cx="2862263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689182"/>
              </p:ext>
            </p:extLst>
          </p:nvPr>
        </p:nvGraphicFramePr>
        <p:xfrm>
          <a:off x="847725" y="4800600"/>
          <a:ext cx="326707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35100" imgH="393700" progId="Equation.3">
                  <p:embed/>
                </p:oleObj>
              </mc:Choice>
              <mc:Fallback>
                <p:oleObj name="Equation" r:id="rId7" imgW="1435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4800600"/>
                        <a:ext cx="3267075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46810" y="4224394"/>
            <a:ext cx="70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tanh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3491" y="1752600"/>
            <a:ext cx="2667000" cy="17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88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3" y="1728164"/>
            <a:ext cx="2782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 update: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009543"/>
              </p:ext>
            </p:extLst>
          </p:nvPr>
        </p:nvGraphicFramePr>
        <p:xfrm>
          <a:off x="698500" y="2209800"/>
          <a:ext cx="36655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215900" progId="Equation.3">
                  <p:embed/>
                </p:oleObj>
              </mc:Choice>
              <mc:Fallback>
                <p:oleObj name="Equation" r:id="rId2" imgW="1981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8500" y="2209800"/>
                        <a:ext cx="3665538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46936"/>
              </p:ext>
            </p:extLst>
          </p:nvPr>
        </p:nvGraphicFramePr>
        <p:xfrm>
          <a:off x="688975" y="3429000"/>
          <a:ext cx="50260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55900" imgH="228600" progId="Equation.3">
                  <p:embed/>
                </p:oleObj>
              </mc:Choice>
              <mc:Fallback>
                <p:oleObj name="Equation" r:id="rId4" imgW="2755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8975" y="3429000"/>
                        <a:ext cx="50260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0663" y="2895600"/>
            <a:ext cx="2929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update: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771" y="4455748"/>
            <a:ext cx="8007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Like gradient descent for linear classifiers, use a learning rate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Often will start larger and then get smaller 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3429000"/>
            <a:ext cx="152401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96743" y="2209800"/>
            <a:ext cx="152401" cy="415925"/>
          </a:xfrm>
          <a:prstGeom prst="rect">
            <a:avLst/>
          </a:prstGeom>
          <a:solidFill>
            <a:srgbClr val="0000FF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527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Just like gradient descent!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</a:rPr>
              <a:t>for</a:t>
            </a:r>
            <a:r>
              <a:rPr lang="en-US" dirty="0"/>
              <a:t> some number of iterations:</a:t>
            </a:r>
          </a:p>
          <a:p>
            <a:pPr marL="320040" lvl="1" indent="0">
              <a:buNone/>
            </a:pPr>
            <a:r>
              <a:rPr lang="en-US" dirty="0"/>
              <a:t>randomly shuffle training data</a:t>
            </a:r>
          </a:p>
          <a:p>
            <a:pPr marL="320040" lvl="1" indent="0">
              <a:buNone/>
            </a:pPr>
            <a:r>
              <a:rPr lang="en-US" dirty="0">
                <a:solidFill>
                  <a:srgbClr val="FF6600"/>
                </a:solidFill>
              </a:rPr>
              <a:t>for</a:t>
            </a:r>
            <a:r>
              <a:rPr lang="en-US" dirty="0"/>
              <a:t> each example:</a:t>
            </a:r>
          </a:p>
          <a:p>
            <a:pPr marL="937260" lvl="2" indent="-342900">
              <a:buFontTx/>
              <a:buChar char="-"/>
            </a:pPr>
            <a:r>
              <a:rPr lang="en-US" dirty="0"/>
              <a:t>Compute all outputs going forward</a:t>
            </a:r>
          </a:p>
          <a:p>
            <a:pPr marL="937260" lvl="2" indent="-342900">
              <a:buFontTx/>
              <a:buChar char="-"/>
            </a:pPr>
            <a:r>
              <a:rPr lang="en-US" sz="2400" dirty="0"/>
              <a:t>Calculate new weights and modified errors at output layer </a:t>
            </a:r>
          </a:p>
          <a:p>
            <a:pPr marL="937260" lvl="2" indent="-342900">
              <a:buFontTx/>
              <a:buChar char="-"/>
            </a:pPr>
            <a:r>
              <a:rPr lang="en-US" sz="2400" dirty="0"/>
              <a:t>Recursively calculate new weights and modified errors on hidden layers based on recursive relationship</a:t>
            </a:r>
          </a:p>
          <a:p>
            <a:pPr marL="937260" lvl="2" indent="-342900">
              <a:buFontTx/>
              <a:buChar char="-"/>
            </a:pPr>
            <a:r>
              <a:rPr lang="en-US" sz="2400" dirty="0"/>
              <a:t>Update model with new weights</a:t>
            </a:r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56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bias</a:t>
            </a:r>
          </a:p>
        </p:txBody>
      </p:sp>
      <p:sp>
        <p:nvSpPr>
          <p:cNvPr id="4" name="Oval 3"/>
          <p:cNvSpPr/>
          <p:nvPr/>
        </p:nvSpPr>
        <p:spPr>
          <a:xfrm>
            <a:off x="4158436" y="24663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58437" y="39141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606236" y="32283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8461" y="24618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2261" y="38379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39237" y="26926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25869" y="41427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957672" y="36185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39237" y="28565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4723791" y="30240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820791" y="37936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93556" y="34920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08984" y="304364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898188" y="29463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57672" y="34754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4287392" y="2658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4287392" y="4105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5811392" y="3420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2352" y="24618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2352" y="42261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287392" y="32907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38054" y="32768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35521" y="27343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8119" y="36048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3296307" y="2286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32806" y="25351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32806" y="28516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57759" y="37543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2674290" y="5515727"/>
            <a:ext cx="3896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should we learn the bias?</a:t>
            </a:r>
          </a:p>
        </p:txBody>
      </p:sp>
    </p:spTree>
    <p:extLst>
      <p:ext uri="{BB962C8B-B14F-4D97-AF65-F5344CB8AC3E}">
        <p14:creationId xmlns:p14="http://schemas.microsoft.com/office/powerpoint/2010/main" val="375561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3276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8862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44196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14800" y="51808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29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0386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953000" y="43426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4572000" y="342820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6200000" flipH="1">
            <a:off x="3200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3390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3810000" y="3047207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4000500" y="3009107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H="1">
            <a:off x="4343400" y="3047208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533900" y="3009108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8" idx="4"/>
            <a:endCxn id="4" idx="0"/>
          </p:cNvCxnSpPr>
          <p:nvPr/>
        </p:nvCxnSpPr>
        <p:spPr bwMode="auto">
          <a:xfrm rot="5400000">
            <a:off x="3200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8" idx="4"/>
            <a:endCxn id="5" idx="0"/>
          </p:cNvCxnSpPr>
          <p:nvPr/>
        </p:nvCxnSpPr>
        <p:spPr bwMode="auto">
          <a:xfrm rot="16200000" flipH="1">
            <a:off x="3505200" y="3809206"/>
            <a:ext cx="609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8" idx="4"/>
            <a:endCxn id="6" idx="1"/>
          </p:cNvCxnSpPr>
          <p:nvPr/>
        </p:nvCxnSpPr>
        <p:spPr bwMode="auto">
          <a:xfrm rot="16200000" flipH="1">
            <a:off x="3695700" y="3618705"/>
            <a:ext cx="654237" cy="88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4"/>
            <a:endCxn id="10" idx="0"/>
          </p:cNvCxnSpPr>
          <p:nvPr/>
        </p:nvCxnSpPr>
        <p:spPr bwMode="auto">
          <a:xfrm rot="16200000" flipH="1">
            <a:off x="4038600" y="3275806"/>
            <a:ext cx="609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9" idx="4"/>
            <a:endCxn id="4" idx="0"/>
          </p:cNvCxnSpPr>
          <p:nvPr/>
        </p:nvCxnSpPr>
        <p:spPr bwMode="auto">
          <a:xfrm rot="5400000">
            <a:off x="3505200" y="3656806"/>
            <a:ext cx="6096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9" idx="4"/>
            <a:endCxn id="5" idx="0"/>
          </p:cNvCxnSpPr>
          <p:nvPr/>
        </p:nvCxnSpPr>
        <p:spPr bwMode="auto">
          <a:xfrm rot="5400000">
            <a:off x="38100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5"/>
            <a:endCxn id="6" idx="0"/>
          </p:cNvCxnSpPr>
          <p:nvPr/>
        </p:nvCxnSpPr>
        <p:spPr bwMode="auto">
          <a:xfrm rot="16200000" flipH="1">
            <a:off x="4108263" y="3878868"/>
            <a:ext cx="654237" cy="273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9" idx="5"/>
            <a:endCxn id="10" idx="0"/>
          </p:cNvCxnSpPr>
          <p:nvPr/>
        </p:nvCxnSpPr>
        <p:spPr bwMode="auto">
          <a:xfrm rot="16200000" flipH="1">
            <a:off x="4374963" y="3612168"/>
            <a:ext cx="654237" cy="806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1" idx="4"/>
            <a:endCxn id="4" idx="7"/>
          </p:cNvCxnSpPr>
          <p:nvPr/>
        </p:nvCxnSpPr>
        <p:spPr bwMode="auto">
          <a:xfrm rot="5400000">
            <a:off x="3803464" y="3466306"/>
            <a:ext cx="654237" cy="1187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1" idx="5"/>
            <a:endCxn id="5" idx="0"/>
          </p:cNvCxnSpPr>
          <p:nvPr/>
        </p:nvCxnSpPr>
        <p:spPr bwMode="auto">
          <a:xfrm rot="5400000">
            <a:off x="4108264" y="3618706"/>
            <a:ext cx="654237" cy="7935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1" idx="4"/>
            <a:endCxn id="6" idx="0"/>
          </p:cNvCxnSpPr>
          <p:nvPr/>
        </p:nvCxnSpPr>
        <p:spPr bwMode="auto">
          <a:xfrm rot="5400000">
            <a:off x="4343400" y="3961606"/>
            <a:ext cx="609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1" idx="4"/>
            <a:endCxn id="10" idx="7"/>
          </p:cNvCxnSpPr>
          <p:nvPr/>
        </p:nvCxnSpPr>
        <p:spPr bwMode="auto">
          <a:xfrm rot="16200000" flipH="1">
            <a:off x="4641663" y="3815742"/>
            <a:ext cx="654237" cy="4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4" idx="5"/>
            <a:endCxn id="7" idx="1"/>
          </p:cNvCxnSpPr>
          <p:nvPr/>
        </p:nvCxnSpPr>
        <p:spPr bwMode="auto">
          <a:xfrm rot="16200000" flipH="1">
            <a:off x="3536763" y="4602769"/>
            <a:ext cx="622674" cy="622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5" idx="4"/>
            <a:endCxn id="7" idx="0"/>
          </p:cNvCxnSpPr>
          <p:nvPr/>
        </p:nvCxnSpPr>
        <p:spPr bwMode="auto">
          <a:xfrm rot="16200000" flipH="1">
            <a:off x="3886200" y="4799806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6" idx="3"/>
            <a:endCxn id="7" idx="0"/>
          </p:cNvCxnSpPr>
          <p:nvPr/>
        </p:nvCxnSpPr>
        <p:spPr bwMode="auto">
          <a:xfrm rot="5400000">
            <a:off x="4076701" y="4793269"/>
            <a:ext cx="578037" cy="19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0" idx="4"/>
            <a:endCxn id="7" idx="7"/>
          </p:cNvCxnSpPr>
          <p:nvPr/>
        </p:nvCxnSpPr>
        <p:spPr bwMode="auto">
          <a:xfrm rot="5400000">
            <a:off x="4451164" y="4571206"/>
            <a:ext cx="578037" cy="730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4115594" y="5637212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581400" y="2209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inputs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4953000"/>
            <a:ext cx="2209800" cy="609600"/>
          </a:xfrm>
          <a:prstGeom prst="rect">
            <a:avLst/>
          </a:prstGeom>
          <a:solidFill>
            <a:srgbClr val="FF66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Arial" pitchFamily="-11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86400" y="48078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finally get the answer after all levels compute</a:t>
            </a:r>
          </a:p>
        </p:txBody>
      </p:sp>
    </p:spTree>
    <p:extLst>
      <p:ext uri="{BB962C8B-B14F-4D97-AF65-F5344CB8AC3E}">
        <p14:creationId xmlns:p14="http://schemas.microsoft.com/office/powerpoint/2010/main" val="943284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bias</a:t>
            </a:r>
          </a:p>
        </p:txBody>
      </p:sp>
      <p:sp>
        <p:nvSpPr>
          <p:cNvPr id="4" name="Oval 3"/>
          <p:cNvSpPr/>
          <p:nvPr/>
        </p:nvSpPr>
        <p:spPr>
          <a:xfrm>
            <a:off x="4158436" y="2466309"/>
            <a:ext cx="662355" cy="65346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58437" y="3914109"/>
            <a:ext cx="662354" cy="702947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606236" y="3228309"/>
            <a:ext cx="662355" cy="662355"/>
          </a:xfrm>
          <a:prstGeom prst="ellipse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8461" y="2461845"/>
            <a:ext cx="4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2261" y="3837910"/>
            <a:ext cx="47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endParaRPr lang="en-US" sz="24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39237" y="2692677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25869" y="4142710"/>
            <a:ext cx="1219200" cy="2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2957672" y="3618555"/>
            <a:ext cx="1267720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39237" y="2856555"/>
            <a:ext cx="1286155" cy="2632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4723791" y="3024076"/>
            <a:ext cx="979445" cy="3012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6" idx="3"/>
          </p:cNvCxnSpPr>
          <p:nvPr/>
        </p:nvCxnSpPr>
        <p:spPr>
          <a:xfrm flipV="1">
            <a:off x="4820791" y="3793664"/>
            <a:ext cx="882445" cy="4719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93556" y="3492046"/>
            <a:ext cx="56444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08984" y="304364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898188" y="2946370"/>
            <a:ext cx="1246881" cy="4666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57672" y="3475400"/>
            <a:ext cx="1187397" cy="450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4287392" y="2658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4287392" y="41059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5811392" y="3420179"/>
            <a:ext cx="304800" cy="260866"/>
          </a:xfrm>
          <a:prstGeom prst="curved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2352" y="2461845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2352" y="4226113"/>
            <a:ext cx="37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287392" y="32907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38054" y="32768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35521" y="2734379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8119" y="3604845"/>
            <a:ext cx="38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3296307" y="2286000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32806" y="2535198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32806" y="2851666"/>
            <a:ext cx="5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57759" y="3754398"/>
            <a:ext cx="5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dm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676340" y="5105400"/>
            <a:ext cx="7557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FF"/>
                </a:solidFill>
              </a:rPr>
              <a:t>Add an extra feature hard-wired to 1 to all the examples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FF"/>
                </a:solidFill>
              </a:rPr>
              <a:t>For other layers, add an extra parameter whose input is always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6158" y="4495800"/>
            <a:ext cx="326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957672" y="3220998"/>
            <a:ext cx="1329720" cy="127480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" idx="3"/>
          </p:cNvCxnSpPr>
          <p:nvPr/>
        </p:nvCxnSpPr>
        <p:spPr>
          <a:xfrm flipV="1">
            <a:off x="2912339" y="4495800"/>
            <a:ext cx="1126261" cy="20005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276600" y="41264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0519" y="4366845"/>
            <a:ext cx="326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40" name="Straight Arrow Connector 39"/>
          <p:cNvCxnSpPr>
            <a:stCxn id="39" idx="3"/>
            <a:endCxn id="6" idx="4"/>
          </p:cNvCxnSpPr>
          <p:nvPr/>
        </p:nvCxnSpPr>
        <p:spPr>
          <a:xfrm flipV="1">
            <a:off x="5566700" y="3890664"/>
            <a:ext cx="370714" cy="67623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05400" y="4050268"/>
            <a:ext cx="5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v</a:t>
            </a:r>
            <a:r>
              <a:rPr lang="en-US" baseline="-25000" dirty="0">
                <a:solidFill>
                  <a:srgbClr val="0000FF"/>
                </a:solidFill>
              </a:rPr>
              <a:t>d+1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29007" y="4617056"/>
            <a:ext cx="79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w</a:t>
            </a:r>
            <a:r>
              <a:rPr lang="en-US" baseline="-25000" dirty="0" err="1">
                <a:solidFill>
                  <a:srgbClr val="0000FF"/>
                </a:solidFill>
              </a:rPr>
              <a:t>d</a:t>
            </a:r>
            <a:r>
              <a:rPr lang="en-US" baseline="-25000" dirty="0">
                <a:solidFill>
                  <a:srgbClr val="0000FF"/>
                </a:solidFill>
              </a:rPr>
              <a:t>(m+1)</a:t>
            </a:r>
          </a:p>
        </p:txBody>
      </p:sp>
    </p:spTree>
    <p:extLst>
      <p:ext uri="{BB962C8B-B14F-4D97-AF65-F5344CB8AC3E}">
        <p14:creationId xmlns:p14="http://schemas.microsoft.com/office/powerpoint/2010/main" val="1862938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vs. batch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6600"/>
                </a:solidFill>
              </a:rPr>
              <a:t>for</a:t>
            </a:r>
            <a:r>
              <a:rPr lang="en-US" sz="2400" dirty="0"/>
              <a:t> some number of iterations:</a:t>
            </a:r>
          </a:p>
          <a:p>
            <a:pPr marL="320040" lvl="1" indent="0">
              <a:buNone/>
            </a:pPr>
            <a:r>
              <a:rPr lang="en-US" sz="2000" dirty="0"/>
              <a:t>randomly shuffle training data</a:t>
            </a:r>
          </a:p>
          <a:p>
            <a:pPr marL="320040" lvl="1" indent="0">
              <a:buNone/>
            </a:pPr>
            <a:r>
              <a:rPr lang="en-US" sz="2000" dirty="0">
                <a:solidFill>
                  <a:srgbClr val="FF6600"/>
                </a:solidFill>
              </a:rPr>
              <a:t>for</a:t>
            </a:r>
            <a:r>
              <a:rPr lang="en-US" sz="2000" dirty="0"/>
              <a:t> each example: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Compute all outputs going forward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Calculate new weights and modified errors at output layer 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Recursively calculate new weights and modified errors on hidden layers based on recursive relationship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Update model with new weights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2438400"/>
            <a:ext cx="7924800" cy="19812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9523" y="5029200"/>
            <a:ext cx="662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Online learning: update weights after each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5882004"/>
            <a:ext cx="2067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Batch learning?</a:t>
            </a:r>
          </a:p>
        </p:txBody>
      </p:sp>
    </p:spTree>
    <p:extLst>
      <p:ext uri="{BB962C8B-B14F-4D97-AF65-F5344CB8AC3E}">
        <p14:creationId xmlns:p14="http://schemas.microsoft.com/office/powerpoint/2010/main" val="40469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038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6600"/>
                </a:solidFill>
              </a:rPr>
              <a:t>for</a:t>
            </a:r>
            <a:r>
              <a:rPr lang="en-US" sz="2400" dirty="0"/>
              <a:t> some number of iterations:</a:t>
            </a:r>
          </a:p>
          <a:p>
            <a:pPr marL="320040" lvl="1" indent="0">
              <a:buNone/>
            </a:pPr>
            <a:r>
              <a:rPr lang="en-US" sz="2000" dirty="0"/>
              <a:t>randomly shuffle training data</a:t>
            </a:r>
          </a:p>
          <a:p>
            <a:pPr marL="320040" lvl="1" indent="0">
              <a:buNone/>
            </a:pPr>
            <a:r>
              <a:rPr lang="en-US" sz="2000" dirty="0"/>
              <a:t>initialize weight accumulators to 0 (one for each weight)</a:t>
            </a:r>
          </a:p>
          <a:p>
            <a:pPr marL="320040" lvl="1" indent="0">
              <a:buNone/>
            </a:pPr>
            <a:r>
              <a:rPr lang="en-US" sz="2000" dirty="0">
                <a:solidFill>
                  <a:srgbClr val="FF6600"/>
                </a:solidFill>
              </a:rPr>
              <a:t>for</a:t>
            </a:r>
            <a:r>
              <a:rPr lang="en-US" sz="2000" dirty="0"/>
              <a:t> each example: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Compute all outputs going forward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Calculate new weights and modified errors at output layer 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Recursively calculate new weights and modified errors on hidden layers based on recursive relationship</a:t>
            </a:r>
          </a:p>
          <a:p>
            <a:pPr marL="937260" lvl="2" indent="-342900">
              <a:buFontTx/>
              <a:buChar char="-"/>
            </a:pPr>
            <a:r>
              <a:rPr lang="en-US" sz="1800" dirty="0"/>
              <a:t>Add new weights to weight accumulators</a:t>
            </a:r>
          </a:p>
          <a:p>
            <a:pPr marL="320040" lvl="1" indent="0">
              <a:buNone/>
            </a:pPr>
            <a:r>
              <a:rPr lang="en-US" sz="2100" dirty="0"/>
              <a:t>Divide weight accumulators by number of examples</a:t>
            </a:r>
          </a:p>
          <a:p>
            <a:pPr marL="320040" lvl="1" indent="0">
              <a:buNone/>
            </a:pPr>
            <a:r>
              <a:rPr lang="en-US" sz="2100" dirty="0"/>
              <a:t>Update model weights by weight accumulators</a:t>
            </a:r>
          </a:p>
        </p:txBody>
      </p:sp>
      <p:sp>
        <p:nvSpPr>
          <p:cNvPr id="7" name="Rectangle 6"/>
          <p:cNvSpPr/>
          <p:nvPr/>
        </p:nvSpPr>
        <p:spPr>
          <a:xfrm>
            <a:off x="806580" y="4876800"/>
            <a:ext cx="5822820" cy="7620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6219" y="6096000"/>
            <a:ext cx="705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Process </a:t>
            </a:r>
            <a:r>
              <a:rPr lang="en-US" sz="2400" i="1" dirty="0">
                <a:solidFill>
                  <a:srgbClr val="0000FF"/>
                </a:solidFill>
              </a:rPr>
              <a:t>all</a:t>
            </a:r>
            <a:r>
              <a:rPr lang="en-US" sz="2400" dirty="0">
                <a:solidFill>
                  <a:srgbClr val="0000FF"/>
                </a:solidFill>
              </a:rPr>
              <a:t> of the examples before updating the weights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58980" y="2438400"/>
            <a:ext cx="5899020" cy="4572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37427" y="4419600"/>
            <a:ext cx="4729973" cy="457200"/>
          </a:xfrm>
          <a:prstGeom prst="rect">
            <a:avLst/>
          </a:prstGeom>
          <a:solidFill>
            <a:srgbClr val="FF6600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058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Momentum: include a factor in the weight update to keep moving in the direction of the previous update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Mini-batch:</a:t>
            </a:r>
          </a:p>
          <a:p>
            <a:pPr lvl="1"/>
            <a:r>
              <a:rPr lang="en-US" dirty="0"/>
              <a:t>Compromise between online and batch</a:t>
            </a:r>
          </a:p>
          <a:p>
            <a:pPr lvl="1"/>
            <a:r>
              <a:rPr lang="en-US" dirty="0"/>
              <a:t>Avoids noisiness of updates from online while making more educated weight updates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Simulated annealing:</a:t>
            </a:r>
          </a:p>
          <a:p>
            <a:pPr lvl="1"/>
            <a:r>
              <a:rPr lang="en-US" dirty="0"/>
              <a:t>With some probability make a random weight update</a:t>
            </a:r>
          </a:p>
          <a:p>
            <a:pPr lvl="1"/>
            <a:r>
              <a:rPr lang="en-US" dirty="0"/>
              <a:t>Reduce this probability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34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neural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Picking network configuration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be slow to train for large networks and large amounts of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Loss functions (including squared error) are generally not convex </a:t>
            </a:r>
            <a:r>
              <a:rPr lang="en-US" i="1" dirty="0"/>
              <a:t>with respect to the parameter space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/>
              <a:t>History of Neural Networks</a:t>
            </a:r>
          </a:p>
        </p:txBody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8768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/>
              <a:t>McCulloch and Pitts (1943) – introduced model of artificial neurons and suggested they could learn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 err="1"/>
              <a:t>Hebb</a:t>
            </a:r>
            <a:r>
              <a:rPr lang="en-US" sz="2800" dirty="0"/>
              <a:t> (1949) – Simple updating rule for learning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/>
              <a:t>Rosenblatt (1962) - the </a:t>
            </a:r>
            <a:r>
              <a:rPr lang="en-US" sz="2800" i="1" dirty="0"/>
              <a:t>perceptron</a:t>
            </a:r>
            <a:r>
              <a:rPr lang="en-US" sz="2800" dirty="0"/>
              <a:t> model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 err="1"/>
              <a:t>Minsky</a:t>
            </a:r>
            <a:r>
              <a:rPr lang="en-US" sz="2800" dirty="0"/>
              <a:t> and </a:t>
            </a:r>
            <a:r>
              <a:rPr lang="en-US" sz="2800" dirty="0" err="1"/>
              <a:t>Papert</a:t>
            </a:r>
            <a:r>
              <a:rPr lang="en-US" sz="2800" dirty="0"/>
              <a:t> (1969) – wrote </a:t>
            </a:r>
            <a:r>
              <a:rPr lang="en-US" sz="2800" i="1" dirty="0" err="1"/>
              <a:t>Perceptrons</a:t>
            </a:r>
            <a:r>
              <a:rPr lang="en-US" sz="2800" i="1" dirty="0"/>
              <a:t>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/>
              <a:t>Bryson and Ho (1969, but largely ignored until 1980s--Rosenblatt) – invented </a:t>
            </a:r>
            <a:r>
              <a:rPr lang="en-US" sz="2800" dirty="0" err="1"/>
              <a:t>backpropagation</a:t>
            </a:r>
            <a:r>
              <a:rPr lang="en-US" sz="2800" dirty="0"/>
              <a:t> learning for multilayer networks</a:t>
            </a:r>
          </a:p>
        </p:txBody>
      </p:sp>
    </p:spTree>
    <p:extLst>
      <p:ext uri="{BB962C8B-B14F-4D97-AF65-F5344CB8AC3E}">
        <p14:creationId xmlns:p14="http://schemas.microsoft.com/office/powerpoint/2010/main" val="1384423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4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/2012/06/26/technology/in-a-big-network-of-computers-evidence-of-machine-learning.html?_r=0</a:t>
            </a:r>
          </a:p>
        </p:txBody>
      </p:sp>
    </p:spTree>
    <p:extLst>
      <p:ext uri="{BB962C8B-B14F-4D97-AF65-F5344CB8AC3E}">
        <p14:creationId xmlns:p14="http://schemas.microsoft.com/office/powerpoint/2010/main" val="7875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Oval 1027"/>
          <p:cNvSpPr>
            <a:spLocks noChangeArrowheads="1"/>
          </p:cNvSpPr>
          <p:nvPr/>
        </p:nvSpPr>
        <p:spPr bwMode="auto">
          <a:xfrm>
            <a:off x="3886200" y="2895600"/>
            <a:ext cx="16002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1" name="Line 1029"/>
          <p:cNvSpPr>
            <a:spLocks noChangeShapeType="1"/>
          </p:cNvSpPr>
          <p:nvPr/>
        </p:nvSpPr>
        <p:spPr bwMode="auto">
          <a:xfrm>
            <a:off x="5562600" y="3657600"/>
            <a:ext cx="1676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Text Box 1030"/>
          <p:cNvSpPr txBox="1">
            <a:spLocks noChangeArrowheads="1"/>
          </p:cNvSpPr>
          <p:nvPr/>
        </p:nvSpPr>
        <p:spPr bwMode="auto">
          <a:xfrm>
            <a:off x="7239000" y="344328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Output </a:t>
            </a:r>
            <a:r>
              <a:rPr lang="en-US" sz="1800" i="1"/>
              <a:t>y</a:t>
            </a:r>
          </a:p>
        </p:txBody>
      </p:sp>
      <p:sp>
        <p:nvSpPr>
          <p:cNvPr id="36873" name="Line 1031"/>
          <p:cNvSpPr>
            <a:spLocks noChangeShapeType="1"/>
          </p:cNvSpPr>
          <p:nvPr/>
        </p:nvSpPr>
        <p:spPr bwMode="auto">
          <a:xfrm>
            <a:off x="1600200" y="1752600"/>
            <a:ext cx="22860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Line 1032"/>
          <p:cNvSpPr>
            <a:spLocks noChangeShapeType="1"/>
          </p:cNvSpPr>
          <p:nvPr/>
        </p:nvSpPr>
        <p:spPr bwMode="auto">
          <a:xfrm>
            <a:off x="1600200" y="3505200"/>
            <a:ext cx="220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Line 1033"/>
          <p:cNvSpPr>
            <a:spLocks noChangeShapeType="1"/>
          </p:cNvSpPr>
          <p:nvPr/>
        </p:nvSpPr>
        <p:spPr bwMode="auto">
          <a:xfrm flipV="1">
            <a:off x="1524000" y="3886200"/>
            <a:ext cx="22860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Line 1034"/>
          <p:cNvSpPr>
            <a:spLocks noChangeShapeType="1"/>
          </p:cNvSpPr>
          <p:nvPr/>
        </p:nvSpPr>
        <p:spPr bwMode="auto">
          <a:xfrm flipV="1">
            <a:off x="1524000" y="4191000"/>
            <a:ext cx="2438400" cy="190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7" name="Text Box 1035"/>
          <p:cNvSpPr txBox="1">
            <a:spLocks noChangeArrowheads="1"/>
          </p:cNvSpPr>
          <p:nvPr/>
        </p:nvSpPr>
        <p:spPr bwMode="auto">
          <a:xfrm>
            <a:off x="685800" y="15240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1</a:t>
            </a:r>
          </a:p>
        </p:txBody>
      </p:sp>
      <p:sp>
        <p:nvSpPr>
          <p:cNvPr id="36878" name="Text Box 1036"/>
          <p:cNvSpPr txBox="1">
            <a:spLocks noChangeArrowheads="1"/>
          </p:cNvSpPr>
          <p:nvPr/>
        </p:nvSpPr>
        <p:spPr bwMode="auto">
          <a:xfrm>
            <a:off x="685800" y="3290888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2</a:t>
            </a:r>
          </a:p>
        </p:txBody>
      </p:sp>
      <p:sp>
        <p:nvSpPr>
          <p:cNvPr id="36879" name="Text Box 1037"/>
          <p:cNvSpPr txBox="1">
            <a:spLocks noChangeArrowheads="1"/>
          </p:cNvSpPr>
          <p:nvPr/>
        </p:nvSpPr>
        <p:spPr bwMode="auto">
          <a:xfrm>
            <a:off x="609600" y="4510088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3</a:t>
            </a:r>
          </a:p>
        </p:txBody>
      </p:sp>
      <p:sp>
        <p:nvSpPr>
          <p:cNvPr id="36880" name="Text Box 1038"/>
          <p:cNvSpPr txBox="1">
            <a:spLocks noChangeArrowheads="1"/>
          </p:cNvSpPr>
          <p:nvPr/>
        </p:nvSpPr>
        <p:spPr bwMode="auto">
          <a:xfrm>
            <a:off x="609600" y="5881688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Input x</a:t>
            </a:r>
            <a:r>
              <a:rPr lang="en-US" sz="1800" baseline="-25000"/>
              <a:t>4</a:t>
            </a:r>
          </a:p>
        </p:txBody>
      </p:sp>
      <p:sp>
        <p:nvSpPr>
          <p:cNvPr id="36881" name="Text Box 1039"/>
          <p:cNvSpPr txBox="1">
            <a:spLocks noChangeArrowheads="1"/>
          </p:cNvSpPr>
          <p:nvPr/>
        </p:nvSpPr>
        <p:spPr bwMode="auto">
          <a:xfrm>
            <a:off x="2286000" y="191928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1</a:t>
            </a:r>
          </a:p>
        </p:txBody>
      </p:sp>
      <p:sp>
        <p:nvSpPr>
          <p:cNvPr id="36882" name="Text Box 1040"/>
          <p:cNvSpPr txBox="1">
            <a:spLocks noChangeArrowheads="1"/>
          </p:cNvSpPr>
          <p:nvPr/>
        </p:nvSpPr>
        <p:spPr bwMode="auto">
          <a:xfrm>
            <a:off x="1828800" y="31242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2</a:t>
            </a:r>
          </a:p>
        </p:txBody>
      </p:sp>
      <p:sp>
        <p:nvSpPr>
          <p:cNvPr id="36883" name="Text Box 1041"/>
          <p:cNvSpPr txBox="1">
            <a:spLocks noChangeArrowheads="1"/>
          </p:cNvSpPr>
          <p:nvPr/>
        </p:nvSpPr>
        <p:spPr bwMode="auto">
          <a:xfrm>
            <a:off x="1752600" y="458628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3</a:t>
            </a:r>
          </a:p>
        </p:txBody>
      </p:sp>
      <p:sp>
        <p:nvSpPr>
          <p:cNvPr id="36884" name="Text Box 1042"/>
          <p:cNvSpPr txBox="1">
            <a:spLocks noChangeArrowheads="1"/>
          </p:cNvSpPr>
          <p:nvPr/>
        </p:nvSpPr>
        <p:spPr bwMode="auto">
          <a:xfrm>
            <a:off x="2209800" y="54864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Weight w</a:t>
            </a:r>
            <a:r>
              <a:rPr lang="en-US" sz="1800" baseline="-25000"/>
              <a:t>4</a:t>
            </a:r>
          </a:p>
        </p:txBody>
      </p:sp>
      <p:sp>
        <p:nvSpPr>
          <p:cNvPr id="36868" name="Text Box 1045"/>
          <p:cNvSpPr txBox="1">
            <a:spLocks noChangeArrowheads="1"/>
          </p:cNvSpPr>
          <p:nvPr/>
        </p:nvSpPr>
        <p:spPr bwMode="auto">
          <a:xfrm>
            <a:off x="304800" y="334962"/>
            <a:ext cx="838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/>
              <a:t>A neuron/perceptron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16200000" flipH="1">
            <a:off x="3923506" y="3694906"/>
            <a:ext cx="1600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167347"/>
              </p:ext>
            </p:extLst>
          </p:nvPr>
        </p:nvGraphicFramePr>
        <p:xfrm>
          <a:off x="3883111" y="4885150"/>
          <a:ext cx="16081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23900" imgH="342900" progId="Equation.3">
                  <p:embed/>
                </p:oleObj>
              </mc:Choice>
              <mc:Fallback>
                <p:oleObj name="Equation" r:id="rId3" imgW="7239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3111" y="4885150"/>
                        <a:ext cx="160813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6" name="Object 22"/>
          <p:cNvGraphicFramePr>
            <a:graphicFrameLocks noChangeAspect="1"/>
          </p:cNvGraphicFramePr>
          <p:nvPr/>
        </p:nvGraphicFramePr>
        <p:xfrm>
          <a:off x="4114800" y="3373438"/>
          <a:ext cx="592137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6700" imgH="368300" progId="Equation.3">
                  <p:embed/>
                </p:oleObj>
              </mc:Choice>
              <mc:Fallback>
                <p:oleObj name="Equation" r:id="rId5" imgW="2667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73438"/>
                        <a:ext cx="592137" cy="817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7" name="Object 23"/>
          <p:cNvGraphicFramePr>
            <a:graphicFrameLocks noChangeAspect="1"/>
          </p:cNvGraphicFramePr>
          <p:nvPr/>
        </p:nvGraphicFramePr>
        <p:xfrm>
          <a:off x="4807795" y="3519487"/>
          <a:ext cx="602405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42900" imgH="165100" progId="Equation.3">
                  <p:embed/>
                </p:oleObj>
              </mc:Choice>
              <mc:Fallback>
                <p:oleObj name="Equation" r:id="rId7" imgW="3429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795" y="3519487"/>
                        <a:ext cx="602405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486400" y="4114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18FF"/>
                </a:solidFill>
              </a:rPr>
              <a:t>activation function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891048" y="4808950"/>
            <a:ext cx="1676400" cy="914400"/>
          </a:xfrm>
          <a:prstGeom prst="rect">
            <a:avLst/>
          </a:prstGeom>
          <a:noFill/>
          <a:ln w="2857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cxnSp>
        <p:nvCxnSpPr>
          <p:cNvPr id="29" name="Straight Arrow Connector 28"/>
          <p:cNvCxnSpPr>
            <a:stCxn id="26" idx="1"/>
          </p:cNvCxnSpPr>
          <p:nvPr/>
        </p:nvCxnSpPr>
        <p:spPr bwMode="auto">
          <a:xfrm flipH="1" flipV="1">
            <a:off x="5105400" y="3886204"/>
            <a:ext cx="381000" cy="4132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0253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62" y="1562100"/>
            <a:ext cx="4800600" cy="46863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hard threshold: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dirty="0"/>
              <a:t>sigmoid</a:t>
            </a:r>
          </a:p>
          <a:p>
            <a:pPr marL="0" indent="0">
              <a:buNone/>
            </a:pPr>
            <a:endParaRPr lang="en-US" sz="2800" dirty="0"/>
          </a:p>
          <a:p>
            <a:pPr marL="365760" lvl="1" indent="0">
              <a:buNone/>
            </a:pPr>
            <a:endParaRPr lang="en-US" sz="2800" dirty="0"/>
          </a:p>
          <a:p>
            <a:pPr marL="45720" indent="0">
              <a:buNone/>
            </a:pPr>
            <a:endParaRPr lang="en-US" sz="2700" dirty="0"/>
          </a:p>
          <a:p>
            <a:pPr marL="45720" indent="0">
              <a:buNone/>
            </a:pPr>
            <a:r>
              <a:rPr lang="en-US" sz="2700" dirty="0" err="1"/>
              <a:t>tanh</a:t>
            </a:r>
            <a:r>
              <a:rPr lang="en-US" sz="2700" dirty="0"/>
              <a:t> x</a:t>
            </a:r>
          </a:p>
          <a:p>
            <a:pPr lvl="1"/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616576"/>
              </p:ext>
            </p:extLst>
          </p:nvPr>
        </p:nvGraphicFramePr>
        <p:xfrm>
          <a:off x="1430338" y="4238625"/>
          <a:ext cx="190817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200" imgH="393700" progId="Equation.3">
                  <p:embed/>
                </p:oleObj>
              </mc:Choice>
              <mc:Fallback>
                <p:oleObj name="Equation" r:id="rId3" imgW="838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4238625"/>
                        <a:ext cx="1908175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5486400" y="3198812"/>
            <a:ext cx="1219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6705600" y="1674812"/>
            <a:ext cx="1219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rot="5400000">
            <a:off x="5942806" y="2436812"/>
            <a:ext cx="1524794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610" y="5142626"/>
            <a:ext cx="2462831" cy="1593999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712437"/>
              </p:ext>
            </p:extLst>
          </p:nvPr>
        </p:nvGraphicFramePr>
        <p:xfrm>
          <a:off x="1143000" y="2143125"/>
          <a:ext cx="23368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36700" imgH="495300" progId="Equation.3">
                  <p:embed/>
                </p:oleObj>
              </mc:Choice>
              <mc:Fallback>
                <p:oleObj name="Equation" r:id="rId6" imgW="15367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000" y="2143125"/>
                        <a:ext cx="2336800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1306" y="3327844"/>
            <a:ext cx="2667000" cy="17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16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15355</TotalTime>
  <Words>2414</Words>
  <Application>Microsoft Macintosh PowerPoint</Application>
  <PresentationFormat>On-screen Show (4:3)</PresentationFormat>
  <Paragraphs>740</Paragraphs>
  <Slides>77</Slides>
  <Notes>13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Cambria Math</vt:lpstr>
      <vt:lpstr>Tw Cen MT</vt:lpstr>
      <vt:lpstr>Wingdings</vt:lpstr>
      <vt:lpstr>Wingdings 2</vt:lpstr>
      <vt:lpstr>Median</vt:lpstr>
      <vt:lpstr>Equation</vt:lpstr>
      <vt:lpstr>backpropagation</vt:lpstr>
      <vt:lpstr>Admin</vt:lpstr>
      <vt:lpstr>Neural network</vt:lpstr>
      <vt:lpstr>Neural network</vt:lpstr>
      <vt:lpstr>Neural network</vt:lpstr>
      <vt:lpstr>Neural network</vt:lpstr>
      <vt:lpstr>Neural network</vt:lpstr>
      <vt:lpstr>PowerPoint Presentation</vt:lpstr>
      <vt:lpstr>Activation functions</vt:lpstr>
      <vt:lpstr>Training</vt:lpstr>
      <vt:lpstr>Learning in multilayer networks</vt:lpstr>
      <vt:lpstr>Backpropagation: intuition</vt:lpstr>
      <vt:lpstr>Backpropagation: intuition</vt:lpstr>
      <vt:lpstr>Backpropagation: intuition</vt:lpstr>
      <vt:lpstr>Backpropagation: intuition</vt:lpstr>
      <vt:lpstr>Backpropagation: intuition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Backpropagation: the details</vt:lpstr>
      <vt:lpstr>Recall: derivative chain rule</vt:lpstr>
      <vt:lpstr>Recall: derivative chain rule</vt:lpstr>
      <vt:lpstr>Output layer weights</vt:lpstr>
      <vt:lpstr>Output layer weights</vt:lpstr>
      <vt:lpstr>Output layer weights</vt:lpstr>
      <vt:lpstr>Output layer weights</vt:lpstr>
      <vt:lpstr>Output layer weights</vt:lpstr>
      <vt:lpstr>Output layer weights</vt:lpstr>
      <vt:lpstr>Output layer weights</vt:lpstr>
      <vt:lpstr>Output layer weights</vt:lpstr>
      <vt:lpstr>Backpropagation: the details</vt:lpstr>
      <vt:lpstr>Backpropagation</vt:lpstr>
      <vt:lpstr>Hidden layer weights</vt:lpstr>
      <vt:lpstr>Hidden layer weights</vt:lpstr>
      <vt:lpstr>Hidden layer weights</vt:lpstr>
      <vt:lpstr>Hidden layer weights</vt:lpstr>
      <vt:lpstr>PowerPoint Presentation</vt:lpstr>
      <vt:lpstr>PowerPoint Presentation</vt:lpstr>
      <vt:lpstr>PowerPoint Presentation</vt:lpstr>
      <vt:lpstr>Backpropagation</vt:lpstr>
      <vt:lpstr>Backpropagation</vt:lpstr>
      <vt:lpstr>Backpropagation</vt:lpstr>
      <vt:lpstr>Backpropagation generalization</vt:lpstr>
      <vt:lpstr>Backpropagation generalization</vt:lpstr>
      <vt:lpstr>Backpropagation generalization</vt:lpstr>
      <vt:lpstr>Backpropagation generalization</vt:lpstr>
      <vt:lpstr>Backprop on multilayer networks</vt:lpstr>
      <vt:lpstr>Backprop on multilayer networks</vt:lpstr>
      <vt:lpstr>Backprop on multilayer networks</vt:lpstr>
      <vt:lpstr>Backprop on multilayer networks</vt:lpstr>
      <vt:lpstr>Backprop on multilayer networks</vt:lpstr>
      <vt:lpstr>Backprop on multilayer networks</vt:lpstr>
      <vt:lpstr>Backprop on multilayer networks</vt:lpstr>
      <vt:lpstr>Multiple output nodes</vt:lpstr>
      <vt:lpstr>Multiple output nodes</vt:lpstr>
      <vt:lpstr>Backpropagation implementation</vt:lpstr>
      <vt:lpstr>Backpropagation implementation</vt:lpstr>
      <vt:lpstr>Activation function derivatives</vt:lpstr>
      <vt:lpstr>Learning rate</vt:lpstr>
      <vt:lpstr>Backpropagation implementation</vt:lpstr>
      <vt:lpstr>Handling bias</vt:lpstr>
      <vt:lpstr>Handling bias</vt:lpstr>
      <vt:lpstr>Online vs. batch learning</vt:lpstr>
      <vt:lpstr>Batch learning</vt:lpstr>
      <vt:lpstr>Many variations</vt:lpstr>
      <vt:lpstr>Challenges of neural networks?</vt:lpstr>
      <vt:lpstr>History of Neural Networks</vt:lpstr>
      <vt:lpstr>PowerPoint Presentation</vt:lpstr>
      <vt:lpstr>PowerPoint Presentation</vt:lpstr>
    </vt:vector>
  </TitlesOfParts>
  <Company>Pomona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CORpus analysis</dc:title>
  <dc:creator>Dave Kauchak</dc:creator>
  <cp:lastModifiedBy>Collins Munene Kariuki</cp:lastModifiedBy>
  <cp:revision>1087</cp:revision>
  <cp:lastPrinted>2022-03-22T17:29:22Z</cp:lastPrinted>
  <dcterms:created xsi:type="dcterms:W3CDTF">2011-01-25T19:35:23Z</dcterms:created>
  <dcterms:modified xsi:type="dcterms:W3CDTF">2023-11-17T19:13:44Z</dcterms:modified>
</cp:coreProperties>
</file>